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slideMasters/slideMaster52.xml" ContentType="application/vnd.openxmlformats-officedocument.presentationml.slideMaster+xml"/>
  <Override PartName="/ppt/slides/slide52.xml" ContentType="application/vnd.openxmlformats-officedocument.presentationml.slide+xml"/>
  <Override PartName="/ppt/slideMasters/slideMaster53.xml" ContentType="application/vnd.openxmlformats-officedocument.presentationml.slideMaster+xml"/>
  <Override PartName="/ppt/slides/slide53.xml" ContentType="application/vnd.openxmlformats-officedocument.presentationml.slide+xml"/>
  <Override PartName="/ppt/slideMasters/slideMaster54.xml" ContentType="application/vnd.openxmlformats-officedocument.presentationml.slideMaster+xml"/>
  <Override PartName="/ppt/slides/slide54.xml" ContentType="application/vnd.openxmlformats-officedocument.presentationml.slide+xml"/>
  <Override PartName="/ppt/slideMasters/slideMaster55.xml" ContentType="application/vnd.openxmlformats-officedocument.presentationml.slideMaster+xml"/>
  <Override PartName="/ppt/slides/slide55.xml" ContentType="application/vnd.openxmlformats-officedocument.presentationml.slide+xml"/>
  <Override PartName="/ppt/slideMasters/slideMaster56.xml" ContentType="application/vnd.openxmlformats-officedocument.presentationml.slideMaster+xml"/>
  <Override PartName="/ppt/slides/slide56.xml" ContentType="application/vnd.openxmlformats-officedocument.presentationml.slide+xml"/>
  <Override PartName="/ppt/slideMasters/slideMaster57.xml" ContentType="application/vnd.openxmlformats-officedocument.presentationml.slideMaster+xml"/>
  <Override PartName="/ppt/slides/slide57.xml" ContentType="application/vnd.openxmlformats-officedocument.presentationml.slide+xml"/>
  <Override PartName="/ppt/slideMasters/slideMaster58.xml" ContentType="application/vnd.openxmlformats-officedocument.presentationml.slideMaster+xml"/>
  <Override PartName="/ppt/slides/slide58.xml" ContentType="application/vnd.openxmlformats-officedocument.presentationml.slide+xml"/>
  <Override PartName="/ppt/slideMasters/slideMaster59.xml" ContentType="application/vnd.openxmlformats-officedocument.presentationml.slideMaster+xml"/>
  <Override PartName="/ppt/slides/slide59.xml" ContentType="application/vnd.openxmlformats-officedocument.presentationml.slide+xml"/>
  <Override PartName="/ppt/slideMasters/slideMaster60.xml" ContentType="application/vnd.openxmlformats-officedocument.presentationml.slideMaster+xml"/>
  <Override PartName="/ppt/slides/slide60.xml" ContentType="application/vnd.openxmlformats-officedocument.presentationml.slide+xml"/>
  <Override PartName="/ppt/slideMasters/slideMaster61.xml" ContentType="application/vnd.openxmlformats-officedocument.presentationml.slideMaster+xml"/>
  <Override PartName="/ppt/slides/slide61.xml" ContentType="application/vnd.openxmlformats-officedocument.presentationml.slide+xml"/>
  <Override PartName="/ppt/slideMasters/slideMaster62.xml" ContentType="application/vnd.openxmlformats-officedocument.presentationml.slideMaster+xml"/>
  <Override PartName="/ppt/slides/slide62.xml" ContentType="application/vnd.openxmlformats-officedocument.presentationml.slide+xml"/>
  <Override PartName="/ppt/slideMasters/slideMaster63.xml" ContentType="application/vnd.openxmlformats-officedocument.presentationml.slideMaster+xml"/>
  <Override PartName="/ppt/slides/slide63.xml" ContentType="application/vnd.openxmlformats-officedocument.presentationml.slide+xml"/>
  <Override PartName="/ppt/slideMasters/slideMaster64.xml" ContentType="application/vnd.openxmlformats-officedocument.presentationml.slideMaster+xml"/>
  <Override PartName="/ppt/slides/slide64.xml" ContentType="application/vnd.openxmlformats-officedocument.presentationml.slide+xml"/>
  <Override PartName="/ppt/slideMasters/slideMaster65.xml" ContentType="application/vnd.openxmlformats-officedocument.presentationml.slideMaster+xml"/>
  <Override PartName="/ppt/slides/slide65.xml" ContentType="application/vnd.openxmlformats-officedocument.presentationml.slide+xml"/>
  <Override PartName="/ppt/slideMasters/slideMaster66.xml" ContentType="application/vnd.openxmlformats-officedocument.presentationml.slideMaster+xml"/>
  <Override PartName="/ppt/slides/slide66.xml" ContentType="application/vnd.openxmlformats-officedocument.presentationml.slide+xml"/>
  <Override PartName="/ppt/slideMasters/slideMaster67.xml" ContentType="application/vnd.openxmlformats-officedocument.presentationml.slideMaster+xml"/>
  <Override PartName="/ppt/slides/slide67.xml" ContentType="application/vnd.openxmlformats-officedocument.presentationml.slide+xml"/>
  <Override PartName="/ppt/slideMasters/slideMaster68.xml" ContentType="application/vnd.openxmlformats-officedocument.presentationml.slideMaster+xml"/>
  <Override PartName="/ppt/slides/slide68.xml" ContentType="application/vnd.openxmlformats-officedocument.presentationml.slide+xml"/>
  <Override PartName="/ppt/slideMasters/slideMaster69.xml" ContentType="application/vnd.openxmlformats-officedocument.presentationml.slideMaster+xml"/>
  <Override PartName="/ppt/slides/slide69.xml" ContentType="application/vnd.openxmlformats-officedocument.presentationml.slide+xml"/>
  <Override PartName="/ppt/slideMasters/slideMaster70.xml" ContentType="application/vnd.openxmlformats-officedocument.presentationml.slideMaster+xml"/>
  <Override PartName="/ppt/slides/slide70.xml" ContentType="application/vnd.openxmlformats-officedocument.presentationml.slide+xml"/>
  <Override PartName="/ppt/slideMasters/slideMaster71.xml" ContentType="application/vnd.openxmlformats-officedocument.presentationml.slideMaster+xml"/>
  <Override PartName="/ppt/slides/slide71.xml" ContentType="application/vnd.openxmlformats-officedocument.presentationml.slide+xml"/>
  <Override PartName="/ppt/slideMasters/slideMaster72.xml" ContentType="application/vnd.openxmlformats-officedocument.presentationml.slideMaster+xml"/>
  <Override PartName="/ppt/slides/slide72.xml" ContentType="application/vnd.openxmlformats-officedocument.presentationml.slide+xml"/>
  <Override PartName="/ppt/slideMasters/slideMaster73.xml" ContentType="application/vnd.openxmlformats-officedocument.presentationml.slideMaster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</p:sldIdLst>
  <p:notesMasterIdLst>
    <p:notesMasterId r:id="rId7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notesMaster" Target="notesMasters/notesMaster1.xml"/><Relationship Id="rId76" Type="http://schemas.openxmlformats.org/officeDocument/2006/relationships/presProps" Target="presProps.xml"/><Relationship Id="rId77" Type="http://schemas.openxmlformats.org/officeDocument/2006/relationships/viewProps" Target="viewProps.xml"/><Relationship Id="rId78" Type="http://schemas.openxmlformats.org/officeDocument/2006/relationships/theme" Target="theme/theme1.xml"/><Relationship Id="rId7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_rels/notesSlide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.xml"/>
		</Relationships>
</file>

<file path=ppt/notesSlides/_rels/notesSlide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.xml"/>
		</Relationships>
</file>

<file path=ppt/notesSlides/_rels/notesSlide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.xml"/>
		</Relationships>
</file>

<file path=ppt/notesSlides/_rels/notesSlide5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.xml"/>
		</Relationships>
</file>

<file path=ppt/notesSlides/_rels/notesSlide5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6.xml"/>
		</Relationships>
</file>

<file path=ppt/notesSlides/_rels/notesSlide5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7.xml"/>
		</Relationships>
</file>

<file path=ppt/notesSlides/_rels/notesSlide5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8.xml"/>
		</Relationships>
</file>

<file path=ppt/notesSlides/_rels/notesSlide5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9.xml"/>
		</Relationships>
</file>

<file path=ppt/notesSlides/_rels/notesSlide6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0.xml"/>
		</Relationships>
</file>

<file path=ppt/notesSlides/_rels/notesSlide6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1.xml"/>
		</Relationships>
</file>

<file path=ppt/notesSlides/_rels/notesSlide6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2.xml"/>
		</Relationships>
</file>

<file path=ppt/notesSlides/_rels/notesSlide6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3.xml"/>
		</Relationships>
</file>

<file path=ppt/notesSlides/_rels/notesSlide6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4.xml"/>
		</Relationships>
</file>

<file path=ppt/notesSlides/_rels/notesSlide6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5.xml"/>
		</Relationships>
</file>

<file path=ppt/notesSlides/_rels/notesSlide6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6.xml"/>
		</Relationships>
</file>

<file path=ppt/notesSlides/_rels/notesSlide6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7.xml"/>
		</Relationships>
</file>

<file path=ppt/notesSlides/_rels/notesSlide6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8.xml"/>
		</Relationships>
</file>

<file path=ppt/notesSlides/_rels/notesSlide6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9.xml"/>
		</Relationships>
</file>

<file path=ppt/notesSlides/_rels/notesSlide7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0.xml"/>
		</Relationships>
</file>

<file path=ppt/notesSlides/_rels/notesSlide7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1.xml"/>
		</Relationships>
</file>

<file path=ppt/notesSlides/_rels/notesSlide7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2.xml"/>
		</Relationships>
</file>

<file path=ppt/notesSlides/_rels/notesSlide7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Opening: ask students to name three short videos they watched recently and what held their attention. Say: By Week 8, you will be able to plan, edit, caption, export and defend your own 3–5-minute video.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week titles quickly. Emphasise each deliverable contributes to a portfolio; completing labs matters more than memorising button locations.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assessment is a proposed weighting and can be reconciled with the university course outline. Keep consent, licensing, accessibility, and technical checks part of every assessment.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pre-production, production and post-production. Ask class to identify where release/consent should be checked: before capture, and again before publishing.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School work or education access depends on an assigned licence and administrator enablement. The personal and education interfaces can differ. Avoid promising premium features.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Introduce this week: From idea to first export. Ask students to recall the previous session’s deliverable before opening the editor.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learning outcomes measurable. Point to the student deliverable.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the question without giving the answer. Accept students’ examples. Then explain professional quality depends on deliberate choices; capture equipment can help but is not a substitute for craft.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Define every term using a brief, concrete sample. Ask one student to restate the difference in ordinary language.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Microsoft Support specifically distinguishes personal accounts and school accounts. Explain that some AI and premium features may not be available. Do not ask students to purchase premium services.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to the four areas: toolbar for assets and tools; preview for frame output; properties for adjustments; timeline for sequence. Preview and timeline are different. Ask: if I move a title track, which pane changes?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selecting a clip and trimming from its edges; moving the playhead then splitting; deleting excess pieces; playback checking for a coherent sequence. Invite a student to propose a different order.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a 15-second live demo of each operation, then ask the class to tell you which operation solves three real-life problems.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course download includes four royalty-free original slides for the lab. Students can import and add narration, titles and simple timing. Encourage student-created footage when available.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Tell students a fast class exercise does not waive privacy or rights obligations. Encourage assets provided in the course starter kit where permission is uncertain.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Pacing: demonstrate a step, pause while students mirror the action, ask one student to state what changed. Steps: Open Clipchamp in Edge or Chrome; confirm personal or school sign-in route; Choose Create new video / Blank video and name project VU_W01_First_Edit; Import 3 starter images or 3 original phone photos; Drag assets to timeline; arrange as opening, information, ending; Trim clip duration; add a legible title and optional royalty-cleared audio; Preview from start; export to MP4 at available 1080p quality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Pace: first 5 minutes import and sequence, next 15 edit, last 10 export and validate. If internet fails, use the printable storyboard and supplied starter images.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Demonstrate Export, choose a resolution supported by the account/device, save MP4 and open the file outside the editor. Full-file viewing catches black frames, cut-off text and other issues.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Invite three 20-second previews. Avoid embarrassing students. Request evidence-based feedback: point to a timestamp, explain what is unclear and propose a fix.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Q1: Which Clipchamp area determines the sequence and duration of exported content? Answer: Timeline. Rationale: The timeline is where scenes, images, sound and text are assembled.
Q2: What should you check before recording another person? Answer: Consent. Rationale: Consent and permissions are part of responsible production.
Q3: What action creates the final playback file? Answer: Export. Rationale: Export renders a new video file from the edited timeline.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not reveal this slide before student response. The HTML teacher console supports multiple choice and feedback.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Announce the duration. Encourage students to work in pairs when hardware is limited, but require evidence of individual contribution. Exercise: Create “One Good Thing About Learning at Veritas”: 3 or more visual assets, a short title, clear sequence and end card; export MP4. Deliverable: A 30–60-second MP4 and a 3-sentence reflection.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Introduce this week: Control pacing with precision. Ask students to recall the previous session’s deliverable before opening the editor.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learning outcomes measurable. Point to the student deliverable.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Define every term using a brief, concrete sample. Ask one student to restate the difference in ordinary language.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Pacing: demonstrate a step, pause while students mirror the action, ask one student to state what changed. Steps: Import at least 5 short clips/photos and rename your project; Lay them out in logical story order; Trim long beginnings/ends by dragging clip edges; Move the playhead, split a clip, remove unwanted material; Close gaps; zoom timeline; preview transitions between shots; Export clean 60-second montage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Announce the duration. Encourage students to work in pairs when hardware is limited, but require evidence of individual contribution. Exercise: From five assets, make a 60-second campus montage with at least two trims and one split. Deliverable: Edited 60-second montage plus screenshot of timeline.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Invite three 20-second previews. Avoid embarrassing students. Request evidence-based feedback: point to a timestamp, explain what is unclear and propose a fix.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Q1: Which operation separates one timeline clip into two pieces? Answer: Split. Rationale: Split creates a cut at the playhead.
Q2: Which operation shortens the visible beginning or end of a clip? Answer: Trim. Rationale: Trim adjusts timeline in/out points.
Q3: Why preserve original files? Answer: For reversible editing and recovery. Rationale: Keep originals untouched for recovery.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Introduce this week: Design for attention and clarity. Ask students to recall the previous session’s deliverable before opening the editor.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learning outcomes measurable. Point to the student deliverable.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Define every term using a brief, concrete sample. Ask one student to restate the difference in ordinary language.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Pacing: demonstrate a step, pause while students mirror the action, ask one student to state what changed. Steps: Open last week montage and duplicate project where available; Add a 3–5 sec hook and a concise title; Apply one purposeful transition to mark a scene change; Choose 16:9 or 9:16 to match audience/platform; Add a consistent end-card with actionable message; Check title-safe area and legibility on a small screen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Announce the duration. Encourage students to work in pairs when hardware is limited, but require evidence of individual contribution. Exercise: Produce a 90-second video encouraging a positive campus habit, with a clear hook, consistent titles and closing message. Deliverable: 90-second MP4 and one-paragraph design rationale.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Invite three 20-second previews. Avoid embarrassing students. Request evidence-based feedback: point to a timestamp, explain what is unclear and propose a fix.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Q1: Which is a strong opening for a 60-second explainer? Answer: Clear problem or question in first seconds. Rationale: Hook the target audience early.
Q2: A transition should primarily: Answer: Clarify a time/scene change. Rationale: Effects should serve meaning.
Q3: Why check mobile title readability? Answer: Viewers may watch on small displays. Rationale: Legibility is a key design requirement.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Introduce this week: Make every word understandable. Ask students to recall the previous session’s deliverable before opening the editor.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learning outcomes measurable. Point to the student deliverable.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Define every term using a brief, concrete sample. Ask one student to restate the difference in ordinary language.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Pacing: demonstrate a step, pause while students mirror the action, ask one student to state what changed. Steps: Use a quiet room and mic; draft a short script; Record voiceover in Clipchamp or import a clear recording; Separate/mute source audio when appropriate; Place music below speech; reduce music during narration; Add short fade-in/fade-out and listen with headphones; Export and review audio clarity on a phone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Announce the duration. Encourage students to work in pairs when hardware is limited, but require evidence of individual contribution. Exercise: Create an educational explainer with spoken narration and balanced background audio. Deliverable: 90–120-second narrated MP4 with audio credit 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Invite three 20-second previews. Avoid embarrassing students. Request evidence-based feedback: point to a timestamp, explain what is unclear and propose a fix.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Q1: When narration begins, background music should usually: Answer: Remain below voice level. Rationale: Speech intelligibility has priority.
Q2: What is audio clipping? Answer: Distortion caused by excessive level. Rationale: Monitor levels and listen for distortion.
Q3: What makes music safe to publish? Answer: Verified usage rights and appropriate attribution. Rationale: Always verify licensing.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Introduce this week: Teach a process on camera. Ask students to recall the previous session’s deliverable before opening the editor.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learning outcomes measurable. Point to the student deliverable.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Define every term using a brief, concrete sample. Ask one student to restate the difference in ordinary language.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Pacing: demonstrate a step, pause while students mirror the action, ask one student to state what changed. Steps: Close private tabs, chats, passwords and notifications; Prepare an example such as formatting a Word heading; Choose Record &amp; create / screen recording as available; Select tab/window or screen; narrate three visible steps; Import recording into editor and trim pauses; add step labels; If enabled, layer a webcam overlay; export to MP4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Announce the duration. Encourage students to work in pairs when hardware is limited, but require evidence of individual contribution. Exercise: Teach one safe, repeatable digital skill in 2 minutes with a screen recording and three visible steps. Deliverable: Two-minute instructional MP4 and a checklist of three steps.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Invite three 20-second previews. Avoid embarrassing students. Request evidence-based feedback: point to a timestamp, explain what is unclear and propose a fix.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Q1: Before sharing your screen, you should: Answer: Close confidential content and notifications. Rationale: Protect private information.
Q2: What does picture-in-picture show? Answer: Two video layers in one frame. Rationale: It layers video tracks for instruction.
Q3: Which tutorial pacing is most effective? Answer: One step at a time with a visible result. Rationale: Help the learner follow the process.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Introduce this week: Work faster without surrendering quality. Ask students to recall the previous session’s deliverable before opening the editor.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learning outcomes measurable. Point to the student deliverable.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Define every term using a brief, concrete sample. Ask one student to restate the difference in ordinary language.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Pacing: demonstrate a step, pause while students mirror the action, ask one student to state what changed. Steps: Open Week 5 tutorial and inspect speech clarity; Find captions/transcription where available in account type; Generate automatic captions; wait for analysis; Correct names, subject terms, punctuation and timestamps; Check caption contrast, line length and coverage; Export video; download transcript/SRT if offered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Announce the duration. Encourage students to work in pairs when hardware is limited, but require evidence of individual contribution. Exercise: Caption your instructional video and make it understandable with the sound turned off. Deliverable: Captioned MP4, corrected transcript or caption screenshots, and accuracy reflection.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Invite three 20-second previews. Avoid embarrassing students. Request evidence-based feedback: point to a timestamp, explain what is unclear and propose a fix.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Q1: AI-generated captions should be treated as: Answer: A first draft requiring review. Rationale: Errors can change meaning.
Q2: Which is an accessibility test? Answer: Watch with audio muted and follow captions. Rationale: Captions should convey speech clearly.
Q3: Why check names and technical terms? Answer: Speech recognition may mishear uncommon words. Rationale: Accuracy matters especially in academic material.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Introduce this week: Deliver the right video to the right audience. Ask students to recall the previous session’s deliverable before opening the editor.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learning outcomes measurable. Point to the student deliverable.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Define every term using a brief, concrete sample. Ask one student to restate the difference in ordinary language.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Pacing: demonstrate a step, pause while students mirror the action, ask one student to state what changed. Steps: Choose intended audience: classroom/projector or mobile feed; Set canvas ratio before finishing key layout; Use Export to choose an available output resolution; Play exported MP4 all the way through and check for blank frames; Verify audio, text size, captions, credits and file name; Deliver both appropriate versions and an inspection checklist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Announce the duration. Encourage students to work in pairs when hardware is limited, but require evidence of individual contribution. Exercise: Export a landscape 16:9 version and adapt a short vertical 9:16 cut, each checked for readability. Deliverable: Two optimised MP4 files with a QA checklist.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Invite three 20-second previews. Avoid embarrassing students. Request evidence-based feedback: point to a timestamp, explain what is unclear and propose a fix.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Q1: Typical classroom projector ratio is: Answer: 16:9 landscape. Rationale: Widescreen is a common presentation format.
Q2: What is the most important export validation step? Answer: Watch the actual exported file. Rationale: Export errors can differ from preview.
Q3: Which file often holds exported video? Answer: MP4. Rationale: MP4 is a standard playback format.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Introduce this week: Defend your production choices. Ask students to recall the previous session’s deliverable before opening the editor.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learning outcomes measurable. Point to the student deliverable.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 capstone rubric before presentations. Suggest scoring each category against clear performance evidence, then record student feedback.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Define every term using a brief, concrete sample. Ask one student to restate the difference in ordinary language.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Pacing: demonstrate a step, pause while students mirror the action, ask one student to state what changed. Steps: Confirm submissions open and play successfully; Students introduce intended audience and objective in 20 seconds; Play video (3–5 minutes where class size allows); Ask one creative question and one technical question; Collect peer feedback and self-evaluation; File final MP4, captions/credits and production report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Invite three 20-second previews. Avoid embarrassing students. Request evidence-based feedback: point to a timestamp, explain what is unclear and propose a fix.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Announce the duration. Encourage students to work in pairs when hardware is limited, but require evidence of individual contribution. Exercise: Present and defend a 3–5-minute original educational, awareness or promotional video. Deliverable: Final MP4, storyboard, asset/license/consent register and production report.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Q1: Which best establishes a defendable creative choice? Answer: Explain its audience and message purpose. Rationale: Design decisions should be justified.
Q2: What should accompany third-party assets? Answer: Rights/credit record. Rationale: Document source and permissions.
Q3: What demonstrates successful learning? Answer: An intelligible, ethical, accessible edited video. Rationale: Quality is multidimensional.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this list as the reference for updates. Always use the currently available Clipchamp features for the students’ account type.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8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9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0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hyperlink" Target="https://support.microsoft.com/en-us/clipchamp/how-to-edit-a-video-in-clipchamp" TargetMode="External"/><Relationship Id="rId2" Type="http://schemas.openxmlformats.org/officeDocument/2006/relationships/hyperlink" Target="https://support.microsoft.com/en-us/clipchamp/how-to-access-microsoft-clipchamp-with-your-work-or-school-account" TargetMode="External"/><Relationship Id="rId3" Type="http://schemas.openxmlformats.org/officeDocument/2006/relationships/hyperlink" Target="https://support.microsoft.com/en-us/clipchamp/how-to-make-a-screen-recording" TargetMode="External"/><Relationship Id="rId4" Type="http://schemas.openxmlformats.org/officeDocument/2006/relationships/hyperlink" Target="https://support.microsoft.com/en-au/clipchamp/how-to-work-with-the-timeline-in-clipchamp" TargetMode="External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6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6492240"/>
            <a:ext cx="6400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A7D1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•  400 LEVEL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1201400" y="6483096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A7D1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449056" y="0"/>
            <a:ext cx="3739896" cy="5074920"/>
          </a:xfrm>
          <a:prstGeom prst="roundRect">
            <a:avLst>
              <a:gd name="adj" fmla="val 4890"/>
            </a:avLst>
          </a:prstGeom>
          <a:solidFill>
            <a:srgbClr val="24456A"/>
          </a:solidFill>
          <a:ln w="12700">
            <a:solidFill>
              <a:srgbClr val="24456A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326880" y="292608"/>
            <a:ext cx="2862072" cy="4846320"/>
          </a:xfrm>
          <a:prstGeom prst="roundRect">
            <a:avLst>
              <a:gd name="adj" fmla="val 7987"/>
            </a:avLst>
          </a:prstGeom>
          <a:solidFill>
            <a:srgbClr val="2D5776"/>
          </a:solidFill>
          <a:ln w="12700">
            <a:solidFill>
              <a:srgbClr val="2D5776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31520" y="658368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22CF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/  FACULTY-LEVEL SKILLS SERIES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731520" y="1463040"/>
            <a:ext cx="95097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5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MICROSOFT</a:t>
            </a:r>
            <a:endParaRPr lang="en-US" sz="5500" dirty="0"/>
          </a:p>
          <a:p>
            <a:pPr algn="l" indent="0" marL="0">
              <a:buNone/>
            </a:pPr>
            <a:r>
              <a:rPr lang="en-US" sz="5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CLIPCHAMP</a:t>
            </a:r>
            <a:endParaRPr lang="en-US" sz="5500" dirty="0"/>
          </a:p>
        </p:txBody>
      </p:sp>
      <p:sp>
        <p:nvSpPr>
          <p:cNvPr id="9" name="Text 7"/>
          <p:cNvSpPr/>
          <p:nvPr/>
        </p:nvSpPr>
        <p:spPr>
          <a:xfrm>
            <a:off x="786384" y="3767328"/>
            <a:ext cx="8595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300" dirty="0">
                <a:solidFill>
                  <a:srgbClr val="BCE3F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Digital Video Production &amp; Editing</a:t>
            </a:r>
            <a:endParaRPr lang="en-US" sz="2300" dirty="0"/>
          </a:p>
        </p:txBody>
      </p:sp>
      <p:sp>
        <p:nvSpPr>
          <p:cNvPr id="10" name="Text 8"/>
          <p:cNvSpPr/>
          <p:nvPr/>
        </p:nvSpPr>
        <p:spPr>
          <a:xfrm>
            <a:off x="786384" y="4645152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2B8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400 LEVEL  •  8 WEEKS  •  16 CONTACT HOURS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768096" y="5239512"/>
            <a:ext cx="4114800" cy="68580"/>
          </a:xfrm>
          <a:prstGeom prst="rect">
            <a:avLst/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77240" y="5586984"/>
            <a:ext cx="100584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D5E4F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Practical demonstrations  |  In-class production  |  Final portfolio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419088"/>
            <a:ext cx="11091672" cy="0"/>
          </a:xfrm>
          <a:prstGeom prst="line">
            <a:avLst/>
          </a:prstGeom>
          <a:noFill/>
          <a:ln w="1397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4" name="Text 2"/>
          <p:cNvSpPr/>
          <p:nvPr/>
        </p:nvSpPr>
        <p:spPr>
          <a:xfrm>
            <a:off x="566928" y="6510528"/>
            <a:ext cx="7315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 /   DIGITAL VIDEO PRODUCTION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01400" y="6501384"/>
            <a:ext cx="4023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25603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16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COURSE OVERVIEW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694944"/>
            <a:ext cx="10927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Eight-week learning journey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12648" y="1536192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Every session lasts 120 minutes. Every week produces practical evidence.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1792" y="2212848"/>
            <a:ext cx="10899648" cy="0"/>
          </a:xfrm>
          <a:prstGeom prst="line">
            <a:avLst/>
          </a:prstGeom>
          <a:noFill/>
          <a:ln w="1270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676656" y="2450592"/>
            <a:ext cx="521208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13816" y="2578608"/>
            <a:ext cx="493776" cy="448056"/>
          </a:xfrm>
          <a:prstGeom prst="roundRect">
            <a:avLst>
              <a:gd name="adj" fmla="val 20408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14400" y="2679192"/>
            <a:ext cx="329184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444752" y="2569464"/>
            <a:ext cx="426110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Video production foundations &amp; Clipchamp interface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444752" y="2953512"/>
            <a:ext cx="4233672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7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30–60-second MP4 and a 3-sentence reflection.</a:t>
            </a:r>
            <a:endParaRPr lang="en-US" sz="970" dirty="0"/>
          </a:p>
        </p:txBody>
      </p:sp>
      <p:sp>
        <p:nvSpPr>
          <p:cNvPr id="15" name="Shape 13"/>
          <p:cNvSpPr/>
          <p:nvPr/>
        </p:nvSpPr>
        <p:spPr>
          <a:xfrm>
            <a:off x="676656" y="3319272"/>
            <a:ext cx="521208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13816" y="3447288"/>
            <a:ext cx="493776" cy="448056"/>
          </a:xfrm>
          <a:prstGeom prst="roundRect">
            <a:avLst>
              <a:gd name="adj" fmla="val 20408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14400" y="3547872"/>
            <a:ext cx="329184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444752" y="3438144"/>
            <a:ext cx="426110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Media management, trimming, splitting &amp; timeline control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444752" y="3822192"/>
            <a:ext cx="4233672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7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Edited 60-second montage plus screenshot of timeline.</a:t>
            </a:r>
            <a:endParaRPr lang="en-US" sz="970" dirty="0"/>
          </a:p>
        </p:txBody>
      </p:sp>
      <p:sp>
        <p:nvSpPr>
          <p:cNvPr id="20" name="Shape 18"/>
          <p:cNvSpPr/>
          <p:nvPr/>
        </p:nvSpPr>
        <p:spPr>
          <a:xfrm>
            <a:off x="676656" y="4187952"/>
            <a:ext cx="521208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13816" y="4315968"/>
            <a:ext cx="493776" cy="448056"/>
          </a:xfrm>
          <a:prstGeom prst="roundRect">
            <a:avLst>
              <a:gd name="adj" fmla="val 20408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14400" y="4416552"/>
            <a:ext cx="329184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1444752" y="4306824"/>
            <a:ext cx="426110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Storytelling, transitions, titles &amp; visual design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1444752" y="4690872"/>
            <a:ext cx="4233672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7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90-second MP4 and one-paragraph design rationale.</a:t>
            </a:r>
            <a:endParaRPr lang="en-US" sz="970" dirty="0"/>
          </a:p>
        </p:txBody>
      </p:sp>
      <p:sp>
        <p:nvSpPr>
          <p:cNvPr id="25" name="Shape 23"/>
          <p:cNvSpPr/>
          <p:nvPr/>
        </p:nvSpPr>
        <p:spPr>
          <a:xfrm>
            <a:off x="676656" y="5056632"/>
            <a:ext cx="521208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13816" y="5184648"/>
            <a:ext cx="493776" cy="448056"/>
          </a:xfrm>
          <a:prstGeom prst="roundRect">
            <a:avLst>
              <a:gd name="adj" fmla="val 20408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14400" y="5285232"/>
            <a:ext cx="329184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1444752" y="5175504"/>
            <a:ext cx="426110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Audio editing, narration &amp; sound design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1444752" y="5559552"/>
            <a:ext cx="4233672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7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90–120-second narrated MP4 with audio credit line.</a:t>
            </a:r>
            <a:endParaRPr lang="en-US" sz="970" dirty="0"/>
          </a:p>
        </p:txBody>
      </p:sp>
      <p:sp>
        <p:nvSpPr>
          <p:cNvPr id="30" name="Shape 28"/>
          <p:cNvSpPr/>
          <p:nvPr/>
        </p:nvSpPr>
        <p:spPr>
          <a:xfrm>
            <a:off x="6208776" y="2450592"/>
            <a:ext cx="521208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6345936" y="2578608"/>
            <a:ext cx="493776" cy="448056"/>
          </a:xfrm>
          <a:prstGeom prst="roundRect">
            <a:avLst>
              <a:gd name="adj" fmla="val 20408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446520" y="2679192"/>
            <a:ext cx="329184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6976872" y="2569464"/>
            <a:ext cx="426110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Screen recording, webcam &amp; instructional media</a:t>
            </a:r>
            <a:endParaRPr lang="en-US" sz="1400" dirty="0"/>
          </a:p>
        </p:txBody>
      </p:sp>
      <p:sp>
        <p:nvSpPr>
          <p:cNvPr id="34" name="Text 32"/>
          <p:cNvSpPr/>
          <p:nvPr/>
        </p:nvSpPr>
        <p:spPr>
          <a:xfrm>
            <a:off x="6976872" y="2953512"/>
            <a:ext cx="4233672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7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Two-minute instructional MP4 and a checklist of three steps.</a:t>
            </a:r>
            <a:endParaRPr lang="en-US" sz="970" dirty="0"/>
          </a:p>
        </p:txBody>
      </p:sp>
      <p:sp>
        <p:nvSpPr>
          <p:cNvPr id="35" name="Shape 33"/>
          <p:cNvSpPr/>
          <p:nvPr/>
        </p:nvSpPr>
        <p:spPr>
          <a:xfrm>
            <a:off x="6208776" y="3319272"/>
            <a:ext cx="521208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345936" y="3447288"/>
            <a:ext cx="493776" cy="448056"/>
          </a:xfrm>
          <a:prstGeom prst="roundRect">
            <a:avLst>
              <a:gd name="adj" fmla="val 20408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446520" y="3547872"/>
            <a:ext cx="329184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1200" dirty="0"/>
          </a:p>
        </p:txBody>
      </p:sp>
      <p:sp>
        <p:nvSpPr>
          <p:cNvPr id="38" name="Text 36"/>
          <p:cNvSpPr/>
          <p:nvPr/>
        </p:nvSpPr>
        <p:spPr>
          <a:xfrm>
            <a:off x="6976872" y="3438144"/>
            <a:ext cx="426110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editing, auto-captions &amp; accessibility</a:t>
            </a:r>
            <a:endParaRPr lang="en-US" sz="1400" dirty="0"/>
          </a:p>
        </p:txBody>
      </p:sp>
      <p:sp>
        <p:nvSpPr>
          <p:cNvPr id="39" name="Text 37"/>
          <p:cNvSpPr/>
          <p:nvPr/>
        </p:nvSpPr>
        <p:spPr>
          <a:xfrm>
            <a:off x="6976872" y="3822192"/>
            <a:ext cx="4233672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7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Captioned MP4, corrected transcript or caption screenshots, and accuracy reflection.</a:t>
            </a:r>
            <a:endParaRPr lang="en-US" sz="970" dirty="0"/>
          </a:p>
        </p:txBody>
      </p:sp>
      <p:sp>
        <p:nvSpPr>
          <p:cNvPr id="40" name="Shape 38"/>
          <p:cNvSpPr/>
          <p:nvPr/>
        </p:nvSpPr>
        <p:spPr>
          <a:xfrm>
            <a:off x="6208776" y="4187952"/>
            <a:ext cx="521208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6345936" y="4315968"/>
            <a:ext cx="493776" cy="448056"/>
          </a:xfrm>
          <a:prstGeom prst="roundRect">
            <a:avLst>
              <a:gd name="adj" fmla="val 20408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6446520" y="4416552"/>
            <a:ext cx="329184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1200" dirty="0"/>
          </a:p>
        </p:txBody>
      </p:sp>
      <p:sp>
        <p:nvSpPr>
          <p:cNvPr id="43" name="Text 41"/>
          <p:cNvSpPr/>
          <p:nvPr/>
        </p:nvSpPr>
        <p:spPr>
          <a:xfrm>
            <a:off x="6976872" y="4306824"/>
            <a:ext cx="426110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Export, publishing, quality control &amp; delivery</a:t>
            </a:r>
            <a:endParaRPr lang="en-US" sz="1400" dirty="0"/>
          </a:p>
        </p:txBody>
      </p:sp>
      <p:sp>
        <p:nvSpPr>
          <p:cNvPr id="44" name="Text 42"/>
          <p:cNvSpPr/>
          <p:nvPr/>
        </p:nvSpPr>
        <p:spPr>
          <a:xfrm>
            <a:off x="6976872" y="4690872"/>
            <a:ext cx="4233672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7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Two optimised MP4 files with a QA checklist.</a:t>
            </a:r>
            <a:endParaRPr lang="en-US" sz="970" dirty="0"/>
          </a:p>
        </p:txBody>
      </p:sp>
      <p:sp>
        <p:nvSpPr>
          <p:cNvPr id="45" name="Shape 43"/>
          <p:cNvSpPr/>
          <p:nvPr/>
        </p:nvSpPr>
        <p:spPr>
          <a:xfrm>
            <a:off x="6208776" y="5056632"/>
            <a:ext cx="5212080" cy="73152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6345936" y="5184648"/>
            <a:ext cx="493776" cy="448056"/>
          </a:xfrm>
          <a:prstGeom prst="roundRect">
            <a:avLst>
              <a:gd name="adj" fmla="val 20408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6446520" y="5285232"/>
            <a:ext cx="329184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</a:t>
            </a:r>
            <a:endParaRPr lang="en-US" sz="1200" dirty="0"/>
          </a:p>
        </p:txBody>
      </p:sp>
      <p:sp>
        <p:nvSpPr>
          <p:cNvPr id="48" name="Text 46"/>
          <p:cNvSpPr/>
          <p:nvPr/>
        </p:nvSpPr>
        <p:spPr>
          <a:xfrm>
            <a:off x="6976872" y="5175504"/>
            <a:ext cx="426110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Capstone screening, evaluation &amp; portfolio</a:t>
            </a:r>
            <a:endParaRPr lang="en-US" sz="1400" dirty="0"/>
          </a:p>
        </p:txBody>
      </p:sp>
      <p:sp>
        <p:nvSpPr>
          <p:cNvPr id="49" name="Text 47"/>
          <p:cNvSpPr/>
          <p:nvPr/>
        </p:nvSpPr>
        <p:spPr>
          <a:xfrm>
            <a:off x="6976872" y="5559552"/>
            <a:ext cx="4233672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7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Final MP4, storyboard, asset/license/consent register and production report.</a:t>
            </a:r>
            <a:endParaRPr lang="en-US" sz="97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419088"/>
            <a:ext cx="11091672" cy="0"/>
          </a:xfrm>
          <a:prstGeom prst="line">
            <a:avLst/>
          </a:prstGeom>
          <a:noFill/>
          <a:ln w="1397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4" name="Text 2"/>
          <p:cNvSpPr/>
          <p:nvPr/>
        </p:nvSpPr>
        <p:spPr>
          <a:xfrm>
            <a:off x="566928" y="6510528"/>
            <a:ext cx="7315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 /   DIGITAL VIDEO PRODUCTION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01400" y="6501384"/>
            <a:ext cx="4023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25603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16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COURSE OVERVIEW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694944"/>
            <a:ext cx="10927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Assessment model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12648" y="1536192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Recommended scheme — adapt to departmental policy.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1792" y="2212848"/>
            <a:ext cx="10899648" cy="0"/>
          </a:xfrm>
          <a:prstGeom prst="line">
            <a:avLst/>
          </a:prstGeom>
          <a:noFill/>
          <a:ln w="1270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731520" y="2441448"/>
            <a:ext cx="5257800" cy="1234440"/>
          </a:xfrm>
          <a:prstGeom prst="roundRect">
            <a:avLst>
              <a:gd name="adj" fmla="val 12593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31520" y="2441448"/>
            <a:ext cx="77724" cy="1234440"/>
          </a:xfrm>
          <a:prstGeom prst="rect">
            <a:avLst/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87552" y="2651760"/>
            <a:ext cx="48371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25%   Weekly practical labs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996696" y="3108960"/>
            <a:ext cx="476402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evidence-based submissions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6400800" y="2441448"/>
            <a:ext cx="5257800" cy="1234440"/>
          </a:xfrm>
          <a:prstGeom prst="roundRect">
            <a:avLst>
              <a:gd name="adj" fmla="val 12593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400800" y="2441448"/>
            <a:ext cx="77724" cy="1234440"/>
          </a:xfrm>
          <a:prstGeom prst="rect">
            <a:avLst/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56832" y="2651760"/>
            <a:ext cx="48371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15%   Participation &amp; critique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65976" y="3108960"/>
            <a:ext cx="476402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Constructive peer reviews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731520" y="3922776"/>
            <a:ext cx="5257800" cy="1234440"/>
          </a:xfrm>
          <a:prstGeom prst="roundRect">
            <a:avLst>
              <a:gd name="adj" fmla="val 12593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31520" y="3922776"/>
            <a:ext cx="77724" cy="1234440"/>
          </a:xfrm>
          <a:prstGeom prst="rect">
            <a:avLst/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87552" y="4133088"/>
            <a:ext cx="48371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20%   Mid-course instructional video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996696" y="4590288"/>
            <a:ext cx="476402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Screen recording + narration + captions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6400800" y="3922776"/>
            <a:ext cx="5257800" cy="1234440"/>
          </a:xfrm>
          <a:prstGeom prst="roundRect">
            <a:avLst>
              <a:gd name="adj" fmla="val 12593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400800" y="3922776"/>
            <a:ext cx="77724" cy="1234440"/>
          </a:xfrm>
          <a:prstGeom prst="rect">
            <a:avLst/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656832" y="4133088"/>
            <a:ext cx="48371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40%   Capstone project</a:t>
            </a:r>
            <a:endParaRPr lang="en-US" sz="1700" dirty="0"/>
          </a:p>
        </p:txBody>
      </p:sp>
      <p:sp>
        <p:nvSpPr>
          <p:cNvPr id="25" name="Text 23"/>
          <p:cNvSpPr/>
          <p:nvPr/>
        </p:nvSpPr>
        <p:spPr>
          <a:xfrm>
            <a:off x="6665976" y="4590288"/>
            <a:ext cx="476402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3–5 min + rationale + permissions register</a:t>
            </a:r>
            <a:endParaRPr lang="en-US" sz="13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419088"/>
            <a:ext cx="11091672" cy="0"/>
          </a:xfrm>
          <a:prstGeom prst="line">
            <a:avLst/>
          </a:prstGeom>
          <a:noFill/>
          <a:ln w="1397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4" name="Text 2"/>
          <p:cNvSpPr/>
          <p:nvPr/>
        </p:nvSpPr>
        <p:spPr>
          <a:xfrm>
            <a:off x="566928" y="6510528"/>
            <a:ext cx="7315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 /   DIGITAL VIDEO PRODUCTION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01400" y="6501384"/>
            <a:ext cx="4023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25603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16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COURSE OVERVIEW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694944"/>
            <a:ext cx="10927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Digital video workflow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12648" y="1536192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professional video is a process, not a collection of effects.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1792" y="2212848"/>
            <a:ext cx="10899648" cy="0"/>
          </a:xfrm>
          <a:prstGeom prst="line">
            <a:avLst/>
          </a:prstGeom>
          <a:noFill/>
          <a:ln w="1270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548640" y="2843784"/>
            <a:ext cx="2185416" cy="1600200"/>
          </a:xfrm>
          <a:prstGeom prst="roundRect">
            <a:avLst>
              <a:gd name="adj" fmla="val 9714"/>
            </a:avLst>
          </a:prstGeom>
          <a:solidFill>
            <a:srgbClr val="24456A"/>
          </a:solidFill>
          <a:ln w="12700">
            <a:solidFill>
              <a:srgbClr val="24456A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22376" y="3054096"/>
            <a:ext cx="502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2CF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22376" y="3502152"/>
            <a:ext cx="18288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PLAN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722376" y="4041648"/>
            <a:ext cx="1828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D7E5F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Audience · story · script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2734056" y="3438144"/>
            <a:ext cx="182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2B8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→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2898648" y="2843784"/>
            <a:ext cx="2185416" cy="1600200"/>
          </a:xfrm>
          <a:prstGeom prst="roundRect">
            <a:avLst>
              <a:gd name="adj" fmla="val 9714"/>
            </a:avLst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072384" y="3054096"/>
            <a:ext cx="502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2CF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072384" y="3502152"/>
            <a:ext cx="18288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CAPTURE</a:t>
            </a:r>
            <a:endParaRPr lang="en-US" sz="1900" dirty="0"/>
          </a:p>
        </p:txBody>
      </p:sp>
      <p:sp>
        <p:nvSpPr>
          <p:cNvPr id="18" name="Text 16"/>
          <p:cNvSpPr/>
          <p:nvPr/>
        </p:nvSpPr>
        <p:spPr>
          <a:xfrm>
            <a:off x="3072384" y="4041648"/>
            <a:ext cx="1828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D7E5F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Record · source · consent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5084064" y="3438144"/>
            <a:ext cx="182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2B8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→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5248656" y="2843784"/>
            <a:ext cx="2185416" cy="1600200"/>
          </a:xfrm>
          <a:prstGeom prst="roundRect">
            <a:avLst>
              <a:gd name="adj" fmla="val 9714"/>
            </a:avLst>
          </a:prstGeom>
          <a:solidFill>
            <a:srgbClr val="24456A"/>
          </a:solidFill>
          <a:ln w="12700">
            <a:solidFill>
              <a:srgbClr val="24456A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422392" y="3054096"/>
            <a:ext cx="502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2CF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5422392" y="3502152"/>
            <a:ext cx="18288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</a:t>
            </a:r>
            <a:endParaRPr lang="en-US" sz="1900" dirty="0"/>
          </a:p>
        </p:txBody>
      </p:sp>
      <p:sp>
        <p:nvSpPr>
          <p:cNvPr id="23" name="Text 21"/>
          <p:cNvSpPr/>
          <p:nvPr/>
        </p:nvSpPr>
        <p:spPr>
          <a:xfrm>
            <a:off x="5422392" y="4041648"/>
            <a:ext cx="1828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D7E5F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Trim · sound · graphics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7434072" y="3438144"/>
            <a:ext cx="182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2B8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→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7598664" y="2843784"/>
            <a:ext cx="2185416" cy="1600200"/>
          </a:xfrm>
          <a:prstGeom prst="roundRect">
            <a:avLst>
              <a:gd name="adj" fmla="val 9714"/>
            </a:avLst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772400" y="3054096"/>
            <a:ext cx="502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2CF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7772400" y="3502152"/>
            <a:ext cx="18288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</a:t>
            </a:r>
            <a:endParaRPr lang="en-US" sz="1900" dirty="0"/>
          </a:p>
        </p:txBody>
      </p:sp>
      <p:sp>
        <p:nvSpPr>
          <p:cNvPr id="28" name="Text 26"/>
          <p:cNvSpPr/>
          <p:nvPr/>
        </p:nvSpPr>
        <p:spPr>
          <a:xfrm>
            <a:off x="7772400" y="4041648"/>
            <a:ext cx="1828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D7E5F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Playback · correct · caption</a:t>
            </a:r>
            <a:endParaRPr lang="en-US" sz="1050" dirty="0"/>
          </a:p>
        </p:txBody>
      </p:sp>
      <p:sp>
        <p:nvSpPr>
          <p:cNvPr id="29" name="Text 27"/>
          <p:cNvSpPr/>
          <p:nvPr/>
        </p:nvSpPr>
        <p:spPr>
          <a:xfrm>
            <a:off x="9784080" y="3438144"/>
            <a:ext cx="182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2B8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→</a:t>
            </a:r>
            <a:endParaRPr lang="en-US" sz="1800" dirty="0"/>
          </a:p>
        </p:txBody>
      </p:sp>
      <p:sp>
        <p:nvSpPr>
          <p:cNvPr id="30" name="Shape 28"/>
          <p:cNvSpPr/>
          <p:nvPr/>
        </p:nvSpPr>
        <p:spPr>
          <a:xfrm>
            <a:off x="9948672" y="2843784"/>
            <a:ext cx="2185416" cy="1600200"/>
          </a:xfrm>
          <a:prstGeom prst="roundRect">
            <a:avLst>
              <a:gd name="adj" fmla="val 9714"/>
            </a:avLst>
          </a:prstGeom>
          <a:solidFill>
            <a:srgbClr val="24456A"/>
          </a:solidFill>
          <a:ln w="12700">
            <a:solidFill>
              <a:srgbClr val="24456A">
                <a:alpha val="0"/>
              </a:srgbClr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0122408" y="3054096"/>
            <a:ext cx="502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2CF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10122408" y="3502152"/>
            <a:ext cx="18288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EXPORT</a:t>
            </a:r>
            <a:endParaRPr lang="en-US" sz="1900" dirty="0"/>
          </a:p>
        </p:txBody>
      </p:sp>
      <p:sp>
        <p:nvSpPr>
          <p:cNvPr id="33" name="Text 31"/>
          <p:cNvSpPr/>
          <p:nvPr/>
        </p:nvSpPr>
        <p:spPr>
          <a:xfrm>
            <a:off x="10122408" y="4041648"/>
            <a:ext cx="1828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D7E5F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Deliver · document · archive</a:t>
            </a:r>
            <a:endParaRPr lang="en-US" sz="1050" dirty="0"/>
          </a:p>
        </p:txBody>
      </p:sp>
      <p:sp>
        <p:nvSpPr>
          <p:cNvPr id="34" name="Text 32"/>
          <p:cNvSpPr/>
          <p:nvPr/>
        </p:nvSpPr>
        <p:spPr>
          <a:xfrm>
            <a:off x="658368" y="5074920"/>
            <a:ext cx="1069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Ethics + accessibility + media rights are quality gates throughout.</a:t>
            </a:r>
            <a:endParaRPr lang="en-US" sz="1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419088"/>
            <a:ext cx="11091672" cy="0"/>
          </a:xfrm>
          <a:prstGeom prst="line">
            <a:avLst/>
          </a:prstGeom>
          <a:noFill/>
          <a:ln w="1397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4" name="Text 2"/>
          <p:cNvSpPr/>
          <p:nvPr/>
        </p:nvSpPr>
        <p:spPr>
          <a:xfrm>
            <a:off x="566928" y="6510528"/>
            <a:ext cx="7315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 /   DIGITAL VIDEO PRODUCTION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01400" y="6501384"/>
            <a:ext cx="4023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25603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16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COURSE OVERVIEW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694944"/>
            <a:ext cx="10927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Before we edit: classroom production rules</a:t>
            </a:r>
            <a:endParaRPr lang="en-US" sz="3000" dirty="0"/>
          </a:p>
        </p:txBody>
      </p:sp>
      <p:sp>
        <p:nvSpPr>
          <p:cNvPr id="8" name="Shape 6"/>
          <p:cNvSpPr/>
          <p:nvPr/>
        </p:nvSpPr>
        <p:spPr>
          <a:xfrm>
            <a:off x="621792" y="2212848"/>
            <a:ext cx="10899648" cy="0"/>
          </a:xfrm>
          <a:prstGeom prst="line">
            <a:avLst/>
          </a:prstGeom>
          <a:noFill/>
          <a:ln w="1270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9" name="Shape 7"/>
          <p:cNvSpPr/>
          <p:nvPr/>
        </p:nvSpPr>
        <p:spPr>
          <a:xfrm>
            <a:off x="777240" y="2551176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51560" y="2441448"/>
            <a:ext cx="9957816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Edge or Chrome and confirm Microsoft account access early.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777240" y="3108960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51560" y="2999232"/>
            <a:ext cx="9957816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 not upload sensitive university or personal information.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777240" y="3666744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51560" y="3557016"/>
            <a:ext cx="9957816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Ask permission before recording another identifiable person.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777240" y="4224528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51560" y="4114800"/>
            <a:ext cx="9957816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original or licensed music, images and footage.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777240" y="4782312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051560" y="4672584"/>
            <a:ext cx="9957816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Save original media in an organised folder; validate exports.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777240" y="5340096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51560" y="5230368"/>
            <a:ext cx="9957816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editing is assistance; students remain accountable for output.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16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6492240"/>
            <a:ext cx="6400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A7D1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•  400 LEVEL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1201400" y="6483096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A7D1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76072" y="914400"/>
            <a:ext cx="1143000" cy="109728"/>
          </a:xfrm>
          <a:prstGeom prst="rect">
            <a:avLst/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344168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spc="200" kern="0" dirty="0">
                <a:solidFill>
                  <a:srgbClr val="22CF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01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2011680"/>
            <a:ext cx="106070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Video production foundations &amp; Clipchamp interface</a:t>
            </a:r>
            <a:endParaRPr lang="en-US" sz="3700" dirty="0"/>
          </a:p>
        </p:txBody>
      </p:sp>
      <p:sp>
        <p:nvSpPr>
          <p:cNvPr id="7" name="Text 5"/>
          <p:cNvSpPr/>
          <p:nvPr/>
        </p:nvSpPr>
        <p:spPr>
          <a:xfrm>
            <a:off x="676656" y="3685032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C3D8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From idea to first export</a:t>
            </a:r>
            <a:endParaRPr lang="en-US" sz="2100" dirty="0"/>
          </a:p>
        </p:txBody>
      </p:sp>
      <p:sp>
        <p:nvSpPr>
          <p:cNvPr id="8" name="Shape 6"/>
          <p:cNvSpPr/>
          <p:nvPr/>
        </p:nvSpPr>
        <p:spPr>
          <a:xfrm>
            <a:off x="658368" y="4709160"/>
            <a:ext cx="2615184" cy="530352"/>
          </a:xfrm>
          <a:prstGeom prst="roundRect">
            <a:avLst>
              <a:gd name="adj" fmla="val 25862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05256" y="4873752"/>
            <a:ext cx="2194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120-MINUTE SESSION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419088"/>
            <a:ext cx="11091672" cy="0"/>
          </a:xfrm>
          <a:prstGeom prst="line">
            <a:avLst/>
          </a:prstGeom>
          <a:noFill/>
          <a:ln w="1397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4" name="Text 2"/>
          <p:cNvSpPr/>
          <p:nvPr/>
        </p:nvSpPr>
        <p:spPr>
          <a:xfrm>
            <a:off x="566928" y="6510528"/>
            <a:ext cx="7315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 /   DIGITAL VIDEO PRODUCTION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01400" y="6501384"/>
            <a:ext cx="4023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25603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16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694944"/>
            <a:ext cx="10927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Today’s success criteria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12648" y="1536192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Students can demonstrate these outcomes, not just define them.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1792" y="2212848"/>
            <a:ext cx="10899648" cy="0"/>
          </a:xfrm>
          <a:prstGeom prst="line">
            <a:avLst/>
          </a:prstGeom>
          <a:noFill/>
          <a:ln w="1270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786384" y="2624328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60704" y="2514600"/>
            <a:ext cx="10049256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0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Describe the pre-production → production → post-production workflow</a:t>
            </a:r>
            <a:endParaRPr lang="en-US" sz="2000" dirty="0"/>
          </a:p>
        </p:txBody>
      </p:sp>
      <p:sp>
        <p:nvSpPr>
          <p:cNvPr id="12" name="Shape 10"/>
          <p:cNvSpPr/>
          <p:nvPr/>
        </p:nvSpPr>
        <p:spPr>
          <a:xfrm>
            <a:off x="786384" y="3557016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60704" y="3447288"/>
            <a:ext cx="10049256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0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Media, Preview, Timeline, Property panel and Export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786384" y="4489704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60704" y="4379976"/>
            <a:ext cx="10049256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0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Assemble and export a 30–60-second video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777240" y="5733288"/>
            <a:ext cx="10698480" cy="384048"/>
          </a:xfrm>
          <a:prstGeom prst="roundRect">
            <a:avLst>
              <a:gd name="adj" fmla="val 23810"/>
            </a:avLst>
          </a:prstGeom>
          <a:solidFill>
            <a:srgbClr val="DDF8F3"/>
          </a:solidFill>
          <a:ln w="12700">
            <a:solidFill>
              <a:srgbClr val="DDF8F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96112" y="5833872"/>
            <a:ext cx="10332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5625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Deliverable: A 30–60-second MP4 and a 3-sentence reflection.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419088"/>
            <a:ext cx="11091672" cy="0"/>
          </a:xfrm>
          <a:prstGeom prst="line">
            <a:avLst/>
          </a:prstGeom>
          <a:noFill/>
          <a:ln w="1397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4" name="Text 2"/>
          <p:cNvSpPr/>
          <p:nvPr/>
        </p:nvSpPr>
        <p:spPr>
          <a:xfrm>
            <a:off x="566928" y="6510528"/>
            <a:ext cx="7315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 /   DIGITAL VIDEO PRODUCTION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01400" y="6501384"/>
            <a:ext cx="4023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25603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16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694944"/>
            <a:ext cx="10927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Opening discussion — make students think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12648" y="1536192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minutes solo → 3 minutes with a neighbour → 3 class responses.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1792" y="2212848"/>
            <a:ext cx="10899648" cy="0"/>
          </a:xfrm>
          <a:prstGeom prst="line">
            <a:avLst/>
          </a:prstGeom>
          <a:noFill/>
          <a:ln w="1270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777240" y="2596896"/>
            <a:ext cx="10625328" cy="1563624"/>
          </a:xfrm>
          <a:prstGeom prst="roundRect">
            <a:avLst>
              <a:gd name="adj" fmla="val 10526"/>
            </a:avLst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69848" y="2889504"/>
            <a:ext cx="1005840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“What makes a 30-second video professional: expensive equipment, or effective planning and editing?”</a:t>
            </a:r>
            <a:endParaRPr lang="en-US" sz="2700" dirty="0"/>
          </a:p>
        </p:txBody>
      </p:sp>
      <p:sp>
        <p:nvSpPr>
          <p:cNvPr id="12" name="Text 10"/>
          <p:cNvSpPr/>
          <p:nvPr/>
        </p:nvSpPr>
        <p:spPr>
          <a:xfrm>
            <a:off x="832104" y="4709160"/>
            <a:ext cx="10424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900" dirty="0">
                <a:solidFill>
                  <a:srgbClr val="2445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Aim: identify story, pacing, audio clarity, composition, audience and accessibility.</a:t>
            </a:r>
            <a:endParaRPr lang="en-US" sz="1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419088"/>
            <a:ext cx="11091672" cy="0"/>
          </a:xfrm>
          <a:prstGeom prst="line">
            <a:avLst/>
          </a:prstGeom>
          <a:noFill/>
          <a:ln w="1397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4" name="Text 2"/>
          <p:cNvSpPr/>
          <p:nvPr/>
        </p:nvSpPr>
        <p:spPr>
          <a:xfrm>
            <a:off x="566928" y="6510528"/>
            <a:ext cx="7315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 /   DIGITAL VIDEO PRODUCTION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01400" y="6501384"/>
            <a:ext cx="4023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25603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16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694944"/>
            <a:ext cx="10927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is non-linear video editing?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12648" y="1536192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Media + time + intentional storytelling = an edited video.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1792" y="2212848"/>
            <a:ext cx="10899648" cy="0"/>
          </a:xfrm>
          <a:prstGeom prst="line">
            <a:avLst/>
          </a:prstGeom>
          <a:noFill/>
          <a:ln w="1270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768096" y="2578608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42416" y="2468880"/>
            <a:ext cx="104150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Change clip order without altering original media.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768096" y="3310128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42416" y="3200400"/>
            <a:ext cx="104150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Combine moving images, stills, speech, music, text and graphics.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768096" y="4041648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42416" y="3931920"/>
            <a:ext cx="104150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Preview edits on the timeline before exporting a shareable file.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768096" y="4773168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42416" y="4663440"/>
            <a:ext cx="104150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editing decisions to remove confusion and help the viewer.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419088"/>
            <a:ext cx="11091672" cy="0"/>
          </a:xfrm>
          <a:prstGeom prst="line">
            <a:avLst/>
          </a:prstGeom>
          <a:noFill/>
          <a:ln w="1397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4" name="Text 2"/>
          <p:cNvSpPr/>
          <p:nvPr/>
        </p:nvSpPr>
        <p:spPr>
          <a:xfrm>
            <a:off x="566928" y="6510528"/>
            <a:ext cx="7315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 /   DIGITAL VIDEO PRODUCTION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01400" y="6501384"/>
            <a:ext cx="4023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25603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16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694944"/>
            <a:ext cx="10927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Open Clipchamp and confirm your account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12648" y="1536192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Two common routes to the editor. Feature availability depends on account and licence.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1792" y="2212848"/>
            <a:ext cx="10899648" cy="0"/>
          </a:xfrm>
          <a:prstGeom prst="line">
            <a:avLst/>
          </a:prstGeom>
          <a:noFill/>
          <a:ln w="1270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786384" y="2551176"/>
            <a:ext cx="5175504" cy="233172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86384" y="2551176"/>
            <a:ext cx="77724" cy="2331720"/>
          </a:xfrm>
          <a:prstGeom prst="rect">
            <a:avLst/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42416" y="2761488"/>
            <a:ext cx="4754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PERSONAL MICROSOFT ACCOUNT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1051560" y="3218688"/>
            <a:ext cx="4681728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 to app.clipchamp.com in Edge or Chrome. Create a blank video. Use available personal-account tools.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6181344" y="2551176"/>
            <a:ext cx="5175504" cy="233172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181344" y="2551176"/>
            <a:ext cx="77724" cy="2331720"/>
          </a:xfrm>
          <a:prstGeom prst="rect">
            <a:avLst/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37376" y="2761488"/>
            <a:ext cx="4754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OR SCHOOL ACCOUNT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446520" y="3218688"/>
            <a:ext cx="4681728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Open Clipchamp through Microsoft 365 Apps, OneDrive/SharePoint or an enabled Windows app. Admin enablement and eligible licensing are required.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786384" y="5184648"/>
            <a:ext cx="10497312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2445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Tip: keep this practical based on tools visible on student screens. Do not require a paid subscription.</a:t>
            </a:r>
            <a:endParaRPr lang="en-US" sz="1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419088"/>
            <a:ext cx="11091672" cy="0"/>
          </a:xfrm>
          <a:prstGeom prst="line">
            <a:avLst/>
          </a:prstGeom>
          <a:noFill/>
          <a:ln w="1397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4" name="Text 2"/>
          <p:cNvSpPr/>
          <p:nvPr/>
        </p:nvSpPr>
        <p:spPr>
          <a:xfrm>
            <a:off x="566928" y="6510528"/>
            <a:ext cx="7315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 /   DIGITAL VIDEO PRODUCTION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01400" y="6501384"/>
            <a:ext cx="4023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25603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16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694944"/>
            <a:ext cx="10927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Understand the Clipchamp workspace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12648" y="1536192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map. Controls may differ between personal and school accounts.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1792" y="2212848"/>
            <a:ext cx="10899648" cy="0"/>
          </a:xfrm>
          <a:prstGeom prst="line">
            <a:avLst/>
          </a:prstGeom>
          <a:noFill/>
          <a:ln w="1270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704088" y="2404872"/>
            <a:ext cx="10789920" cy="3346704"/>
          </a:xfrm>
          <a:prstGeom prst="roundRect">
            <a:avLst>
              <a:gd name="adj" fmla="val 4645"/>
            </a:avLst>
          </a:prstGeom>
          <a:solidFill>
            <a:srgbClr val="0B162C"/>
          </a:solidFill>
          <a:ln w="12700">
            <a:solidFill>
              <a:srgbClr val="0B162C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05256" y="2642616"/>
            <a:ext cx="1920240" cy="1865376"/>
          </a:xfrm>
          <a:prstGeom prst="roundRect">
            <a:avLst>
              <a:gd name="adj" fmla="val 3922"/>
            </a:avLst>
          </a:prstGeom>
          <a:solidFill>
            <a:srgbClr val="203B56"/>
          </a:solidFill>
          <a:ln w="12700">
            <a:solidFill>
              <a:srgbClr val="203B56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51560" y="2843784"/>
            <a:ext cx="1600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2CF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  MEDIA / TOOLS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1060704" y="3264408"/>
            <a:ext cx="1362456" cy="64008"/>
          </a:xfrm>
          <a:prstGeom prst="rect">
            <a:avLst/>
          </a:prstGeom>
          <a:solidFill>
            <a:srgbClr val="466E8E"/>
          </a:solidFill>
          <a:ln w="12700">
            <a:solidFill>
              <a:srgbClr val="466E8E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78992" y="3127248"/>
            <a:ext cx="1463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DBEAF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My media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1060704" y="3520440"/>
            <a:ext cx="1362456" cy="64008"/>
          </a:xfrm>
          <a:prstGeom prst="rect">
            <a:avLst/>
          </a:prstGeom>
          <a:solidFill>
            <a:srgbClr val="466E8E"/>
          </a:solidFill>
          <a:ln w="12700">
            <a:solidFill>
              <a:srgbClr val="466E8E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78992" y="3392424"/>
            <a:ext cx="1463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DBEAF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Record &amp; create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1060704" y="3776472"/>
            <a:ext cx="1362456" cy="64008"/>
          </a:xfrm>
          <a:prstGeom prst="rect">
            <a:avLst/>
          </a:prstGeom>
          <a:solidFill>
            <a:srgbClr val="466E8E"/>
          </a:solidFill>
          <a:ln w="12700">
            <a:solidFill>
              <a:srgbClr val="466E8E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078992" y="3657600"/>
            <a:ext cx="1463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DBEAF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Text / assets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1060704" y="4032504"/>
            <a:ext cx="1362456" cy="64008"/>
          </a:xfrm>
          <a:prstGeom prst="rect">
            <a:avLst/>
          </a:prstGeom>
          <a:solidFill>
            <a:srgbClr val="466E8E"/>
          </a:solidFill>
          <a:ln w="12700">
            <a:solidFill>
              <a:srgbClr val="466E8E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78992" y="3922776"/>
            <a:ext cx="1463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DBEAF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Transitions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2962656" y="2633472"/>
            <a:ext cx="5779008" cy="1892808"/>
          </a:xfrm>
          <a:prstGeom prst="roundRect">
            <a:avLst>
              <a:gd name="adj" fmla="val 4348"/>
            </a:avLst>
          </a:prstGeom>
          <a:solidFill>
            <a:srgbClr val="25405D"/>
          </a:solidFill>
          <a:ln w="12700">
            <a:solidFill>
              <a:srgbClr val="25405D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672584" y="2907792"/>
            <a:ext cx="2514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 PREVIEW CANVAS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4050792" y="3337560"/>
            <a:ext cx="3566160" cy="685800"/>
          </a:xfrm>
          <a:prstGeom prst="roundRect">
            <a:avLst>
              <a:gd name="adj" fmla="val 9333"/>
            </a:avLst>
          </a:prstGeom>
          <a:solidFill>
            <a:srgbClr val="0C6D83"/>
          </a:solidFill>
          <a:ln w="12700">
            <a:solidFill>
              <a:srgbClr val="0C6D8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334256" y="3557016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YOUR STORY APPEARS HERE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8924544" y="2624328"/>
            <a:ext cx="2377440" cy="1920240"/>
          </a:xfrm>
          <a:prstGeom prst="roundRect">
            <a:avLst>
              <a:gd name="adj" fmla="val 4286"/>
            </a:avLst>
          </a:prstGeom>
          <a:solidFill>
            <a:srgbClr val="203B56"/>
          </a:solidFill>
          <a:ln w="12700">
            <a:solidFill>
              <a:srgbClr val="203B56">
                <a:alpha val="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9144000" y="2852928"/>
            <a:ext cx="194767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2CF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  PROPERTIES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189720" y="3328416"/>
            <a:ext cx="20116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Colour / effects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9189720" y="3648456"/>
            <a:ext cx="20116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Volume / speed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9189720" y="3968496"/>
            <a:ext cx="20116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Filters / fades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932688" y="4700016"/>
            <a:ext cx="10360152" cy="813816"/>
          </a:xfrm>
          <a:prstGeom prst="roundRect">
            <a:avLst>
              <a:gd name="adj" fmla="val 6742"/>
            </a:avLst>
          </a:prstGeom>
          <a:solidFill>
            <a:srgbClr val="274564"/>
          </a:solidFill>
          <a:ln w="12700">
            <a:solidFill>
              <a:srgbClr val="274564">
                <a:alpha val="0"/>
              </a:srgbClr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097280" y="4919472"/>
            <a:ext cx="14264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  TIMELINE</a:t>
            </a:r>
            <a:endParaRPr lang="en-US" sz="1300" dirty="0"/>
          </a:p>
        </p:txBody>
      </p:sp>
      <p:sp>
        <p:nvSpPr>
          <p:cNvPr id="32" name="Shape 30"/>
          <p:cNvSpPr/>
          <p:nvPr/>
        </p:nvSpPr>
        <p:spPr>
          <a:xfrm>
            <a:off x="2834640" y="4974336"/>
            <a:ext cx="1874520" cy="256032"/>
          </a:xfrm>
          <a:prstGeom prst="roundRect">
            <a:avLst>
              <a:gd name="adj" fmla="val 16071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846320" y="4974336"/>
            <a:ext cx="1874520" cy="256032"/>
          </a:xfrm>
          <a:prstGeom prst="roundRect">
            <a:avLst>
              <a:gd name="adj" fmla="val 16071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6858000" y="4974336"/>
            <a:ext cx="1874520" cy="256032"/>
          </a:xfrm>
          <a:prstGeom prst="roundRect">
            <a:avLst>
              <a:gd name="adj" fmla="val 16071"/>
            </a:avLst>
          </a:prstGeom>
          <a:solidFill>
            <a:srgbClr val="82B9E9"/>
          </a:solidFill>
          <a:ln w="12700">
            <a:solidFill>
              <a:srgbClr val="82B9E9">
                <a:alpha val="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8869680" y="4974336"/>
            <a:ext cx="1874520" cy="256032"/>
          </a:xfrm>
          <a:prstGeom prst="roundRect">
            <a:avLst>
              <a:gd name="adj" fmla="val 16071"/>
            </a:avLst>
          </a:prstGeom>
          <a:solidFill>
            <a:srgbClr val="7BC8A9"/>
          </a:solidFill>
          <a:ln w="12700">
            <a:solidFill>
              <a:srgbClr val="7BC8A9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419088"/>
            <a:ext cx="11091672" cy="0"/>
          </a:xfrm>
          <a:prstGeom prst="line">
            <a:avLst/>
          </a:prstGeom>
          <a:noFill/>
          <a:ln w="1397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4" name="Text 2"/>
          <p:cNvSpPr/>
          <p:nvPr/>
        </p:nvSpPr>
        <p:spPr>
          <a:xfrm>
            <a:off x="566928" y="6510528"/>
            <a:ext cx="7315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 /   DIGITAL VIDEO PRODUCTION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01400" y="6501384"/>
            <a:ext cx="4023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25603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16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694944"/>
            <a:ext cx="10927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Timeline editing: assemble a coherent story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12648" y="1536192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clips as visual sentences: order matters more than effects.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1792" y="2212848"/>
            <a:ext cx="10899648" cy="0"/>
          </a:xfrm>
          <a:prstGeom prst="line">
            <a:avLst/>
          </a:prstGeom>
          <a:noFill/>
          <a:ln w="1270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777240" y="2798064"/>
            <a:ext cx="3227832" cy="941832"/>
          </a:xfrm>
          <a:prstGeom prst="roundRect">
            <a:avLst>
              <a:gd name="adj" fmla="val 11650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96112" y="3136392"/>
            <a:ext cx="298094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OPENING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4078224" y="3054096"/>
            <a:ext cx="2651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→</a:t>
            </a:r>
            <a:endParaRPr lang="en-US" sz="2300" dirty="0"/>
          </a:p>
        </p:txBody>
      </p:sp>
      <p:sp>
        <p:nvSpPr>
          <p:cNvPr id="13" name="Shape 11"/>
          <p:cNvSpPr/>
          <p:nvPr/>
        </p:nvSpPr>
        <p:spPr>
          <a:xfrm>
            <a:off x="4480560" y="2798064"/>
            <a:ext cx="3227832" cy="941832"/>
          </a:xfrm>
          <a:prstGeom prst="roundRect">
            <a:avLst>
              <a:gd name="adj" fmla="val 11650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99432" y="3136392"/>
            <a:ext cx="298094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7781544" y="3054096"/>
            <a:ext cx="2651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→</a:t>
            </a:r>
            <a:endParaRPr lang="en-US" sz="2300" dirty="0"/>
          </a:p>
        </p:txBody>
      </p:sp>
      <p:sp>
        <p:nvSpPr>
          <p:cNvPr id="16" name="Shape 14"/>
          <p:cNvSpPr/>
          <p:nvPr/>
        </p:nvSpPr>
        <p:spPr>
          <a:xfrm>
            <a:off x="8193024" y="2798064"/>
            <a:ext cx="3227832" cy="941832"/>
          </a:xfrm>
          <a:prstGeom prst="roundRect">
            <a:avLst>
              <a:gd name="adj" fmla="val 11650"/>
            </a:avLst>
          </a:prstGeom>
          <a:solidFill>
            <a:srgbClr val="89B6E5"/>
          </a:solidFill>
          <a:ln w="12700">
            <a:solidFill>
              <a:srgbClr val="89B6E5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311896" y="3136392"/>
            <a:ext cx="298094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ACTION</a:t>
            </a:r>
            <a:endParaRPr lang="en-US" sz="1900" dirty="0"/>
          </a:p>
        </p:txBody>
      </p:sp>
      <p:sp>
        <p:nvSpPr>
          <p:cNvPr id="18" name="Shape 16"/>
          <p:cNvSpPr/>
          <p:nvPr/>
        </p:nvSpPr>
        <p:spPr>
          <a:xfrm>
            <a:off x="813816" y="4233672"/>
            <a:ext cx="10424160" cy="0"/>
          </a:xfrm>
          <a:prstGeom prst="line">
            <a:avLst/>
          </a:prstGeom>
          <a:noFill/>
          <a:ln w="25400">
            <a:solidFill>
              <a:srgbClr val="24456A"/>
            </a:solidFill>
            <a:prstDash val="solid"/>
            <a:headEnd type="none"/>
            <a:tailEnd type="none"/>
          </a:ln>
        </p:spPr>
      </p:sp>
      <p:sp>
        <p:nvSpPr>
          <p:cNvPr id="19" name="Text 17"/>
          <p:cNvSpPr/>
          <p:nvPr/>
        </p:nvSpPr>
        <p:spPr>
          <a:xfrm>
            <a:off x="813816" y="4343400"/>
            <a:ext cx="822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2445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00:00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0424160" y="4343400"/>
            <a:ext cx="8138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200" dirty="0">
                <a:solidFill>
                  <a:srgbClr val="2445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00:45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777240" y="5074920"/>
            <a:ext cx="10698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Trim unnecessary seconds. Split to remove a mistake. Reorder to improve meaning.</a:t>
            </a:r>
            <a:endParaRPr lang="en-US" sz="1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419088"/>
            <a:ext cx="11091672" cy="0"/>
          </a:xfrm>
          <a:prstGeom prst="line">
            <a:avLst/>
          </a:prstGeom>
          <a:noFill/>
          <a:ln w="1397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4" name="Text 2"/>
          <p:cNvSpPr/>
          <p:nvPr/>
        </p:nvSpPr>
        <p:spPr>
          <a:xfrm>
            <a:off x="566928" y="6510528"/>
            <a:ext cx="7315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 /   DIGITAL VIDEO PRODUCTION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01400" y="6501384"/>
            <a:ext cx="4023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25603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16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694944"/>
            <a:ext cx="10927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Trim vs split vs crop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12648" y="1536192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Three operations that students must not confuse.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1792" y="2212848"/>
            <a:ext cx="10899648" cy="0"/>
          </a:xfrm>
          <a:prstGeom prst="line">
            <a:avLst/>
          </a:prstGeom>
          <a:noFill/>
          <a:ln w="1270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658368" y="2578608"/>
            <a:ext cx="3511296" cy="2523744"/>
          </a:xfrm>
          <a:prstGeom prst="roundRect">
            <a:avLst>
              <a:gd name="adj" fmla="val 6159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58368" y="2578608"/>
            <a:ext cx="77724" cy="2523744"/>
          </a:xfrm>
          <a:prstGeom prst="rect">
            <a:avLst/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14400" y="2788920"/>
            <a:ext cx="30906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TRIM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923544" y="3246120"/>
            <a:ext cx="3017520" cy="16093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Shortens the visible beginning or ending of a clip on the timeline.</a:t>
            </a:r>
            <a:endParaRPr lang="en-US" sz="1350" dirty="0"/>
          </a:p>
          <a:p>
            <a:pPr algn="l" indent="0" marL="0">
              <a:buNone/>
            </a:pPr>
            <a:endParaRPr lang="en-US" sz="1350" dirty="0"/>
          </a:p>
          <a:p>
            <a:pPr algn="l" indent="0" marL="0">
              <a:buNone/>
            </a:pPr>
            <a:r>
              <a:rPr lang="en-US" sz="135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Example: remove 4 seconds of waiting.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4343400" y="2578608"/>
            <a:ext cx="3511296" cy="2523744"/>
          </a:xfrm>
          <a:prstGeom prst="roundRect">
            <a:avLst>
              <a:gd name="adj" fmla="val 6159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343400" y="2578608"/>
            <a:ext cx="77724" cy="2523744"/>
          </a:xfrm>
          <a:prstGeom prst="rect">
            <a:avLst/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99432" y="2788920"/>
            <a:ext cx="30906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SPLIT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4608576" y="3246120"/>
            <a:ext cx="3017520" cy="16093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Cuts a clip into two segments at the playhead.</a:t>
            </a:r>
            <a:endParaRPr lang="en-US" sz="1350" dirty="0"/>
          </a:p>
          <a:p>
            <a:pPr algn="l" indent="0" marL="0">
              <a:buNone/>
            </a:pPr>
            <a:endParaRPr lang="en-US" sz="1350" dirty="0"/>
          </a:p>
          <a:p>
            <a:pPr algn="l" indent="0" marL="0">
              <a:buNone/>
            </a:pPr>
            <a:r>
              <a:rPr lang="en-US" sz="135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Example: remove a mid-sentence pause.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8028432" y="2578608"/>
            <a:ext cx="3511296" cy="2523744"/>
          </a:xfrm>
          <a:prstGeom prst="roundRect">
            <a:avLst>
              <a:gd name="adj" fmla="val 6159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028432" y="2578608"/>
            <a:ext cx="77724" cy="2523744"/>
          </a:xfrm>
          <a:prstGeom prst="rect">
            <a:avLst/>
          </a:prstGeom>
          <a:solidFill>
            <a:srgbClr val="86B5DF"/>
          </a:solidFill>
          <a:ln w="12700">
            <a:solidFill>
              <a:srgbClr val="86B5DF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284464" y="2788920"/>
            <a:ext cx="30906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CROP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8293608" y="3246120"/>
            <a:ext cx="3017520" cy="16093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Changes what portion of the video frame is visible.</a:t>
            </a:r>
            <a:endParaRPr lang="en-US" sz="1350" dirty="0"/>
          </a:p>
          <a:p>
            <a:pPr algn="l" indent="0" marL="0">
              <a:buNone/>
            </a:pPr>
            <a:endParaRPr lang="en-US" sz="1350" dirty="0"/>
          </a:p>
          <a:p>
            <a:pPr algn="l" indent="0" marL="0">
              <a:buNone/>
            </a:pPr>
            <a:r>
              <a:rPr lang="en-US" sz="135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Example: reframe a wide shot vertically.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419088"/>
            <a:ext cx="11091672" cy="0"/>
          </a:xfrm>
          <a:prstGeom prst="line">
            <a:avLst/>
          </a:prstGeom>
          <a:noFill/>
          <a:ln w="1397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4" name="Text 2"/>
          <p:cNvSpPr/>
          <p:nvPr/>
        </p:nvSpPr>
        <p:spPr>
          <a:xfrm>
            <a:off x="566928" y="6510528"/>
            <a:ext cx="7315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 /   DIGITAL VIDEO PRODUCTION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01400" y="6501384"/>
            <a:ext cx="4023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25603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16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694944"/>
            <a:ext cx="10927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Built-in class media starter kit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12648" y="1536192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 footage yet? Import these original title-card images and create a first video.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1792" y="2212848"/>
            <a:ext cx="10899648" cy="0"/>
          </a:xfrm>
          <a:prstGeom prst="line">
            <a:avLst/>
          </a:prstGeom>
          <a:noFill/>
          <a:ln w="12700">
            <a:solidFill>
              <a:srgbClr val="D9E4F0"/>
            </a:solidFill>
            <a:prstDash val="solid"/>
            <a:headEnd type="none"/>
            <a:tailEnd type="none"/>
          </a:ln>
        </p:spPr>
      </p:sp>
      <p:pic>
        <p:nvPicPr>
          <p:cNvPr id="10" name="Image 0" descr="/mnt/data/clipchamp_veritas_course/assets/01_Explor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2648" y="2468880"/>
            <a:ext cx="5257800" cy="1344168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667512" y="3831336"/>
            <a:ext cx="52120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4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01_Explore.png</a:t>
            </a:r>
            <a:endParaRPr lang="en-US" sz="940" dirty="0"/>
          </a:p>
        </p:txBody>
      </p:sp>
      <p:pic>
        <p:nvPicPr>
          <p:cNvPr id="12" name="Image 1" descr="/mnt/data/clipchamp_veritas_course/assets/02_Lear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0216" y="2468880"/>
            <a:ext cx="5257800" cy="1344168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6355080" y="3831336"/>
            <a:ext cx="52120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4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02_Learn.png</a:t>
            </a:r>
            <a:endParaRPr lang="en-US" sz="940" dirty="0"/>
          </a:p>
        </p:txBody>
      </p:sp>
      <p:pic>
        <p:nvPicPr>
          <p:cNvPr id="14" name="Image 2" descr="/mnt/data/clipchamp_veritas_course/assets/03_Crea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648" y="4005072"/>
            <a:ext cx="5257800" cy="1344168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667512" y="5367528"/>
            <a:ext cx="52120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4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03_Create.png</a:t>
            </a:r>
            <a:endParaRPr lang="en-US" sz="940" dirty="0"/>
          </a:p>
        </p:txBody>
      </p:sp>
      <p:pic>
        <p:nvPicPr>
          <p:cNvPr id="16" name="Image 3" descr="/mnt/data/clipchamp_veritas_course/assets/04_Shar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0216" y="4005072"/>
            <a:ext cx="5257800" cy="1344168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6355080" y="5367528"/>
            <a:ext cx="52120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4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04_Share.png</a:t>
            </a:r>
            <a:endParaRPr lang="en-US" sz="94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419088"/>
            <a:ext cx="11091672" cy="0"/>
          </a:xfrm>
          <a:prstGeom prst="line">
            <a:avLst/>
          </a:prstGeom>
          <a:noFill/>
          <a:ln w="1397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4" name="Text 2"/>
          <p:cNvSpPr/>
          <p:nvPr/>
        </p:nvSpPr>
        <p:spPr>
          <a:xfrm>
            <a:off x="566928" y="6510528"/>
            <a:ext cx="7315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 /   DIGITAL VIDEO PRODUCTION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01400" y="6501384"/>
            <a:ext cx="4023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25603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16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694944"/>
            <a:ext cx="10927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Professional production also means responsibility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12648" y="1536192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Respect university policies, consent and the rights of original creators.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1792" y="2212848"/>
            <a:ext cx="10899648" cy="0"/>
          </a:xfrm>
          <a:prstGeom prst="line">
            <a:avLst/>
          </a:prstGeom>
          <a:noFill/>
          <a:ln w="1270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658368" y="2587752"/>
            <a:ext cx="5257800" cy="1234440"/>
          </a:xfrm>
          <a:prstGeom prst="roundRect">
            <a:avLst>
              <a:gd name="adj" fmla="val 12593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58368" y="2587752"/>
            <a:ext cx="77724" cy="1234440"/>
          </a:xfrm>
          <a:prstGeom prst="rect">
            <a:avLst/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14400" y="2798064"/>
            <a:ext cx="48371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PRIVACY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923544" y="3255264"/>
            <a:ext cx="476402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 identifiable person without suitable permission.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6309360" y="2587752"/>
            <a:ext cx="5257800" cy="1234440"/>
          </a:xfrm>
          <a:prstGeom prst="roundRect">
            <a:avLst>
              <a:gd name="adj" fmla="val 12593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309360" y="2587752"/>
            <a:ext cx="77724" cy="1234440"/>
          </a:xfrm>
          <a:prstGeom prst="rect">
            <a:avLst/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65392" y="2798064"/>
            <a:ext cx="48371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SECURITY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574536" y="3255264"/>
            <a:ext cx="476402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Hide login credentials, inboxes and student records.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658368" y="4014216"/>
            <a:ext cx="5257800" cy="1234440"/>
          </a:xfrm>
          <a:prstGeom prst="roundRect">
            <a:avLst>
              <a:gd name="adj" fmla="val 12593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58368" y="4014216"/>
            <a:ext cx="77724" cy="1234440"/>
          </a:xfrm>
          <a:prstGeom prst="rect">
            <a:avLst/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14400" y="4224528"/>
            <a:ext cx="48371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COPYRIGHT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923544" y="4681728"/>
            <a:ext cx="476402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original, licensed or permitted visual/audio assets.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6309360" y="4014216"/>
            <a:ext cx="5257800" cy="1234440"/>
          </a:xfrm>
          <a:prstGeom prst="roundRect">
            <a:avLst>
              <a:gd name="adj" fmla="val 12593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309360" y="4014216"/>
            <a:ext cx="77724" cy="1234440"/>
          </a:xfrm>
          <a:prstGeom prst="rect">
            <a:avLst/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565392" y="4224528"/>
            <a:ext cx="48371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ACCESSIBILITY</a:t>
            </a:r>
            <a:endParaRPr lang="en-US" sz="1700" dirty="0"/>
          </a:p>
        </p:txBody>
      </p:sp>
      <p:sp>
        <p:nvSpPr>
          <p:cNvPr id="25" name="Text 23"/>
          <p:cNvSpPr/>
          <p:nvPr/>
        </p:nvSpPr>
        <p:spPr>
          <a:xfrm>
            <a:off x="6574536" y="4681728"/>
            <a:ext cx="476402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Readable titles, useful captions, intelligible audio.</a:t>
            </a:r>
            <a:endParaRPr lang="en-US" sz="13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419088"/>
            <a:ext cx="11091672" cy="0"/>
          </a:xfrm>
          <a:prstGeom prst="line">
            <a:avLst/>
          </a:prstGeom>
          <a:noFill/>
          <a:ln w="1397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4" name="Text 2"/>
          <p:cNvSpPr/>
          <p:nvPr/>
        </p:nvSpPr>
        <p:spPr>
          <a:xfrm>
            <a:off x="566928" y="6510528"/>
            <a:ext cx="7315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 /   DIGITAL VIDEO PRODUCTION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01400" y="6501384"/>
            <a:ext cx="4023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25603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16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694944"/>
            <a:ext cx="10927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Live demonstration — follow the steps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12648" y="1536192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Instructor projects the editor; learners perform each action immediately after it is shown.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1792" y="2212848"/>
            <a:ext cx="10899648" cy="0"/>
          </a:xfrm>
          <a:prstGeom prst="line">
            <a:avLst/>
          </a:prstGeom>
          <a:noFill/>
          <a:ln w="1270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768096" y="2514600"/>
            <a:ext cx="5257800" cy="905256"/>
          </a:xfrm>
          <a:prstGeom prst="roundRect">
            <a:avLst>
              <a:gd name="adj" fmla="val 10101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23544" y="2697480"/>
            <a:ext cx="420624" cy="393192"/>
          </a:xfrm>
          <a:prstGeom prst="roundRect">
            <a:avLst>
              <a:gd name="adj" fmla="val 20930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33272" y="2788920"/>
            <a:ext cx="1828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490472" y="2697480"/>
            <a:ext cx="432511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4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Open Clipchamp in Edge or Chrome; confirm personal or school sign-in route</a:t>
            </a:r>
            <a:endParaRPr lang="en-US" sz="1340" dirty="0"/>
          </a:p>
        </p:txBody>
      </p:sp>
      <p:sp>
        <p:nvSpPr>
          <p:cNvPr id="14" name="Shape 12"/>
          <p:cNvSpPr/>
          <p:nvPr/>
        </p:nvSpPr>
        <p:spPr>
          <a:xfrm>
            <a:off x="6318504" y="2514600"/>
            <a:ext cx="5257800" cy="905256"/>
          </a:xfrm>
          <a:prstGeom prst="roundRect">
            <a:avLst>
              <a:gd name="adj" fmla="val 10101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473952" y="2697480"/>
            <a:ext cx="420624" cy="393192"/>
          </a:xfrm>
          <a:prstGeom prst="roundRect">
            <a:avLst>
              <a:gd name="adj" fmla="val 20930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0" y="2788920"/>
            <a:ext cx="1828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040880" y="2697480"/>
            <a:ext cx="432511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4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Create new video / Blank video and name project VU_W01_First_Edit</a:t>
            </a:r>
            <a:endParaRPr lang="en-US" sz="1340" dirty="0"/>
          </a:p>
        </p:txBody>
      </p:sp>
      <p:sp>
        <p:nvSpPr>
          <p:cNvPr id="18" name="Shape 16"/>
          <p:cNvSpPr/>
          <p:nvPr/>
        </p:nvSpPr>
        <p:spPr>
          <a:xfrm>
            <a:off x="768096" y="3593592"/>
            <a:ext cx="5257800" cy="905256"/>
          </a:xfrm>
          <a:prstGeom prst="roundRect">
            <a:avLst>
              <a:gd name="adj" fmla="val 10101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23544" y="3776472"/>
            <a:ext cx="420624" cy="393192"/>
          </a:xfrm>
          <a:prstGeom prst="roundRect">
            <a:avLst>
              <a:gd name="adj" fmla="val 20930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33272" y="3867912"/>
            <a:ext cx="1828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1490472" y="3776472"/>
            <a:ext cx="432511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4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Import 3 starter images or 3 original phone photos</a:t>
            </a:r>
            <a:endParaRPr lang="en-US" sz="1340" dirty="0"/>
          </a:p>
        </p:txBody>
      </p:sp>
      <p:sp>
        <p:nvSpPr>
          <p:cNvPr id="22" name="Shape 20"/>
          <p:cNvSpPr/>
          <p:nvPr/>
        </p:nvSpPr>
        <p:spPr>
          <a:xfrm>
            <a:off x="6318504" y="3593592"/>
            <a:ext cx="5257800" cy="905256"/>
          </a:xfrm>
          <a:prstGeom prst="roundRect">
            <a:avLst>
              <a:gd name="adj" fmla="val 10101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473952" y="3776472"/>
            <a:ext cx="420624" cy="393192"/>
          </a:xfrm>
          <a:prstGeom prst="roundRect">
            <a:avLst>
              <a:gd name="adj" fmla="val 20930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583680" y="3867912"/>
            <a:ext cx="1828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7040880" y="3776472"/>
            <a:ext cx="432511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4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Drag assets to timeline; arrange as opening, information, ending</a:t>
            </a:r>
            <a:endParaRPr lang="en-US" sz="1340" dirty="0"/>
          </a:p>
        </p:txBody>
      </p:sp>
      <p:sp>
        <p:nvSpPr>
          <p:cNvPr id="26" name="Shape 24"/>
          <p:cNvSpPr/>
          <p:nvPr/>
        </p:nvSpPr>
        <p:spPr>
          <a:xfrm>
            <a:off x="768096" y="4672584"/>
            <a:ext cx="5257800" cy="905256"/>
          </a:xfrm>
          <a:prstGeom prst="roundRect">
            <a:avLst>
              <a:gd name="adj" fmla="val 10101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23544" y="4855464"/>
            <a:ext cx="420624" cy="393192"/>
          </a:xfrm>
          <a:prstGeom prst="roundRect">
            <a:avLst>
              <a:gd name="adj" fmla="val 20930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033272" y="4946904"/>
            <a:ext cx="1828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1490472" y="4855464"/>
            <a:ext cx="432511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4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Trim clip duration; add a legible title and optional royalty-cleared audio</a:t>
            </a:r>
            <a:endParaRPr lang="en-US" sz="1340" dirty="0"/>
          </a:p>
        </p:txBody>
      </p:sp>
      <p:sp>
        <p:nvSpPr>
          <p:cNvPr id="30" name="Shape 28"/>
          <p:cNvSpPr/>
          <p:nvPr/>
        </p:nvSpPr>
        <p:spPr>
          <a:xfrm>
            <a:off x="6318504" y="4672584"/>
            <a:ext cx="5257800" cy="905256"/>
          </a:xfrm>
          <a:prstGeom prst="roundRect">
            <a:avLst>
              <a:gd name="adj" fmla="val 10101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6473952" y="4855464"/>
            <a:ext cx="420624" cy="393192"/>
          </a:xfrm>
          <a:prstGeom prst="roundRect">
            <a:avLst>
              <a:gd name="adj" fmla="val 20930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583680" y="4946904"/>
            <a:ext cx="1828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7040880" y="4855464"/>
            <a:ext cx="432511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4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Preview from start; export to MP4 at available 1080p quality</a:t>
            </a:r>
            <a:endParaRPr lang="en-US" sz="134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419088"/>
            <a:ext cx="11091672" cy="0"/>
          </a:xfrm>
          <a:prstGeom prst="line">
            <a:avLst/>
          </a:prstGeom>
          <a:noFill/>
          <a:ln w="1397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4" name="Text 2"/>
          <p:cNvSpPr/>
          <p:nvPr/>
        </p:nvSpPr>
        <p:spPr>
          <a:xfrm>
            <a:off x="566928" y="6510528"/>
            <a:ext cx="7315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 /   DIGITAL VIDEO PRODUCTION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01400" y="6501384"/>
            <a:ext cx="4023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25603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16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694944"/>
            <a:ext cx="10927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Guided 30-minute practical — first video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12648" y="1536192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Today everyone should leave with an actual exported edit, if device access permits.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1792" y="2212848"/>
            <a:ext cx="10899648" cy="0"/>
          </a:xfrm>
          <a:prstGeom prst="line">
            <a:avLst/>
          </a:prstGeom>
          <a:noFill/>
          <a:ln w="1270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758952" y="2578608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33272" y="2468880"/>
            <a:ext cx="101406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Create VU_W01_First_Edit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758952" y="3081528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33272" y="2971800"/>
            <a:ext cx="101406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Import 3–4 visuals or starter assets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758952" y="3584448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33272" y="3474720"/>
            <a:ext cx="101406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Put clips in opening–evidence–action order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758952" y="4087368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33272" y="3977640"/>
            <a:ext cx="101406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Adjust duration; add one meaningful title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758952" y="4590288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033272" y="4480560"/>
            <a:ext cx="101406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 a brief ending; check privacy and media rights</a:t>
            </a:r>
            <a:endParaRPr lang="en-US" sz="1700" dirty="0"/>
          </a:p>
        </p:txBody>
      </p:sp>
      <p:sp>
        <p:nvSpPr>
          <p:cNvPr id="20" name="Shape 18"/>
          <p:cNvSpPr/>
          <p:nvPr/>
        </p:nvSpPr>
        <p:spPr>
          <a:xfrm>
            <a:off x="758952" y="5093208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33272" y="4983480"/>
            <a:ext cx="101406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Export MP4; play and submit</a:t>
            </a:r>
            <a:endParaRPr lang="en-US" sz="1700" dirty="0"/>
          </a:p>
        </p:txBody>
      </p:sp>
      <p:sp>
        <p:nvSpPr>
          <p:cNvPr id="22" name="Shape 20"/>
          <p:cNvSpPr/>
          <p:nvPr/>
        </p:nvSpPr>
        <p:spPr>
          <a:xfrm>
            <a:off x="713232" y="5696712"/>
            <a:ext cx="10771632" cy="384048"/>
          </a:xfrm>
          <a:prstGeom prst="roundRect">
            <a:avLst>
              <a:gd name="adj" fmla="val 23810"/>
            </a:avLst>
          </a:prstGeom>
          <a:solidFill>
            <a:srgbClr val="DDF8F3"/>
          </a:solidFill>
          <a:ln w="12700">
            <a:solidFill>
              <a:srgbClr val="DDF8F3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68680" y="5815584"/>
            <a:ext cx="10378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20" b="1" dirty="0">
                <a:solidFill>
                  <a:srgbClr val="166C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OUTPUT: 30–60-second MP4 + 3 sentences: intended audience, editing choice, improvement.</a:t>
            </a:r>
            <a:endParaRPr lang="en-US" sz="122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419088"/>
            <a:ext cx="11091672" cy="0"/>
          </a:xfrm>
          <a:prstGeom prst="line">
            <a:avLst/>
          </a:prstGeom>
          <a:noFill/>
          <a:ln w="1397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4" name="Text 2"/>
          <p:cNvSpPr/>
          <p:nvPr/>
        </p:nvSpPr>
        <p:spPr>
          <a:xfrm>
            <a:off x="566928" y="6510528"/>
            <a:ext cx="7315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 /   DIGITAL VIDEO PRODUCTION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01400" y="6501384"/>
            <a:ext cx="4023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25603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16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694944"/>
            <a:ext cx="10927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Before export: the 6-point quality check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12648" y="1536192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Students must watch the actual rendered MP4, not only the timeline preview.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1792" y="2212848"/>
            <a:ext cx="10899648" cy="0"/>
          </a:xfrm>
          <a:prstGeom prst="line">
            <a:avLst/>
          </a:prstGeom>
          <a:noFill/>
          <a:ln w="1270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822960" y="2532888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97280" y="2423160"/>
            <a:ext cx="103235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Story has a beginning, middle and ending.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822960" y="3081528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97280" y="2971800"/>
            <a:ext cx="103235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Audio can be understood over background music.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822960" y="3630168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97280" y="3520440"/>
            <a:ext cx="103235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Text is large enough for a phone display.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822960" y="4178808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97280" y="4069080"/>
            <a:ext cx="103235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Spelling, names and information are accurate.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822960" y="4727448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097280" y="4617720"/>
            <a:ext cx="103235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Permissions and asset sources have been checked.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822960" y="5276088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97280" y="5166360"/>
            <a:ext cx="103235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MP4 plays from first frame to final frame.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419088"/>
            <a:ext cx="11091672" cy="0"/>
          </a:xfrm>
          <a:prstGeom prst="line">
            <a:avLst/>
          </a:prstGeom>
          <a:noFill/>
          <a:ln w="1397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4" name="Text 2"/>
          <p:cNvSpPr/>
          <p:nvPr/>
        </p:nvSpPr>
        <p:spPr>
          <a:xfrm>
            <a:off x="566928" y="6510528"/>
            <a:ext cx="7315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 /   DIGITAL VIDEO PRODUCTION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01400" y="6501384"/>
            <a:ext cx="4023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25603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16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694944"/>
            <a:ext cx="10927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Peer critique &amp; class discussion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12648" y="1536192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Think → pair → share. Use evidence, not personal preference.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1792" y="2212848"/>
            <a:ext cx="10899648" cy="0"/>
          </a:xfrm>
          <a:prstGeom prst="line">
            <a:avLst/>
          </a:prstGeom>
          <a:noFill/>
          <a:ln w="1270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768096" y="2459736"/>
            <a:ext cx="5093208" cy="2093976"/>
          </a:xfrm>
          <a:prstGeom prst="roundRect">
            <a:avLst>
              <a:gd name="adj" fmla="val 7424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68096" y="2459736"/>
            <a:ext cx="77724" cy="2093976"/>
          </a:xfrm>
          <a:prstGeom prst="rect">
            <a:avLst/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24128" y="2670048"/>
            <a:ext cx="46725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TWO STARS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1033272" y="3127248"/>
            <a:ext cx="4599432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Identify two choices that help the audience understand the video.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6071616" y="2459736"/>
            <a:ext cx="5129784" cy="2093976"/>
          </a:xfrm>
          <a:prstGeom prst="roundRect">
            <a:avLst>
              <a:gd name="adj" fmla="val 7424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071616" y="2459736"/>
            <a:ext cx="77724" cy="2093976"/>
          </a:xfrm>
          <a:prstGeom prst="rect">
            <a:avLst/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327648" y="2670048"/>
            <a:ext cx="4709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WISH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336792" y="3127248"/>
            <a:ext cx="4636008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Suggest one specific improvement to pacing, audio, visuals or accessibility.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1188720" y="4992624"/>
            <a:ext cx="9802368" cy="658368"/>
          </a:xfrm>
          <a:prstGeom prst="roundRect">
            <a:avLst>
              <a:gd name="adj" fmla="val 18056"/>
            </a:avLst>
          </a:prstGeom>
          <a:solidFill>
            <a:srgbClr val="DDEEFF"/>
          </a:solidFill>
          <a:ln w="12700">
            <a:solidFill>
              <a:srgbClr val="DDEEFF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435608" y="5193792"/>
            <a:ext cx="932688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445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Teacher prompt: Which change gives the biggest improvement for the least effort?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419088"/>
            <a:ext cx="11091672" cy="0"/>
          </a:xfrm>
          <a:prstGeom prst="line">
            <a:avLst/>
          </a:prstGeom>
          <a:noFill/>
          <a:ln w="1397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4" name="Text 2"/>
          <p:cNvSpPr/>
          <p:nvPr/>
        </p:nvSpPr>
        <p:spPr>
          <a:xfrm>
            <a:off x="566928" y="6510528"/>
            <a:ext cx="7315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 /   DIGITAL VIDEO PRODUCTION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01400" y="6501384"/>
            <a:ext cx="4023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25603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16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694944"/>
            <a:ext cx="10927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Quick knowledge check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12648" y="1536192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Vote A/B/C before revealing the model answer in the instructor console.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1792" y="2212848"/>
            <a:ext cx="10899648" cy="0"/>
          </a:xfrm>
          <a:prstGeom prst="line">
            <a:avLst/>
          </a:prstGeom>
          <a:noFill/>
          <a:ln w="1270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685800" y="2569464"/>
            <a:ext cx="5358384" cy="2487168"/>
          </a:xfrm>
          <a:prstGeom prst="roundRect">
            <a:avLst>
              <a:gd name="adj" fmla="val 5515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14400" y="2770632"/>
            <a:ext cx="490118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 Which Clipchamp area determines the sequence and duration of exported content?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941832" y="3520440"/>
            <a:ext cx="48006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3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A.  Media library</a:t>
            </a:r>
            <a:endParaRPr lang="en-US" sz="1330" dirty="0"/>
          </a:p>
        </p:txBody>
      </p:sp>
      <p:sp>
        <p:nvSpPr>
          <p:cNvPr id="13" name="Text 11"/>
          <p:cNvSpPr/>
          <p:nvPr/>
        </p:nvSpPr>
        <p:spPr>
          <a:xfrm>
            <a:off x="941832" y="3950208"/>
            <a:ext cx="48006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3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B.  Timeline</a:t>
            </a:r>
            <a:endParaRPr lang="en-US" sz="1330" dirty="0"/>
          </a:p>
        </p:txBody>
      </p:sp>
      <p:sp>
        <p:nvSpPr>
          <p:cNvPr id="14" name="Text 12"/>
          <p:cNvSpPr/>
          <p:nvPr/>
        </p:nvSpPr>
        <p:spPr>
          <a:xfrm>
            <a:off x="941832" y="4379976"/>
            <a:ext cx="48006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3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C.  Account profile</a:t>
            </a:r>
            <a:endParaRPr lang="en-US" sz="1330" dirty="0"/>
          </a:p>
        </p:txBody>
      </p:sp>
      <p:sp>
        <p:nvSpPr>
          <p:cNvPr id="15" name="Shape 13"/>
          <p:cNvSpPr/>
          <p:nvPr/>
        </p:nvSpPr>
        <p:spPr>
          <a:xfrm>
            <a:off x="6300216" y="2569464"/>
            <a:ext cx="5358384" cy="2487168"/>
          </a:xfrm>
          <a:prstGeom prst="roundRect">
            <a:avLst>
              <a:gd name="adj" fmla="val 5515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28816" y="2770632"/>
            <a:ext cx="490118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 What should you check before recording another person?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556248" y="3520440"/>
            <a:ext cx="48006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3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A.  Consent</a:t>
            </a:r>
            <a:endParaRPr lang="en-US" sz="1330" dirty="0"/>
          </a:p>
        </p:txBody>
      </p:sp>
      <p:sp>
        <p:nvSpPr>
          <p:cNvPr id="18" name="Text 16"/>
          <p:cNvSpPr/>
          <p:nvPr/>
        </p:nvSpPr>
        <p:spPr>
          <a:xfrm>
            <a:off x="6556248" y="3950208"/>
            <a:ext cx="48006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3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B.  Their device model</a:t>
            </a:r>
            <a:endParaRPr lang="en-US" sz="1330" dirty="0"/>
          </a:p>
        </p:txBody>
      </p:sp>
      <p:sp>
        <p:nvSpPr>
          <p:cNvPr id="19" name="Text 17"/>
          <p:cNvSpPr/>
          <p:nvPr/>
        </p:nvSpPr>
        <p:spPr>
          <a:xfrm>
            <a:off x="6556248" y="4379976"/>
            <a:ext cx="48006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3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C.  Their social follower count</a:t>
            </a:r>
            <a:endParaRPr lang="en-US" sz="1330" dirty="0"/>
          </a:p>
        </p:txBody>
      </p:sp>
      <p:sp>
        <p:nvSpPr>
          <p:cNvPr id="20" name="Text 18"/>
          <p:cNvSpPr/>
          <p:nvPr/>
        </p:nvSpPr>
        <p:spPr>
          <a:xfrm>
            <a:off x="832104" y="5660136"/>
            <a:ext cx="10424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Instructor: open the HTML console to record answers and show feedback.</a:t>
            </a:r>
            <a:endParaRPr lang="en-US" sz="1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419088"/>
            <a:ext cx="11091672" cy="0"/>
          </a:xfrm>
          <a:prstGeom prst="line">
            <a:avLst/>
          </a:prstGeom>
          <a:noFill/>
          <a:ln w="1397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4" name="Text 2"/>
          <p:cNvSpPr/>
          <p:nvPr/>
        </p:nvSpPr>
        <p:spPr>
          <a:xfrm>
            <a:off x="566928" y="6510528"/>
            <a:ext cx="7315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 /   DIGITAL VIDEO PRODUCTION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01400" y="6501384"/>
            <a:ext cx="4023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21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25603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16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694944"/>
            <a:ext cx="10927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Knowledge check — instructor answer key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12648" y="1536192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Discuss misconceptions before dismissing the class.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1792" y="2212848"/>
            <a:ext cx="10899648" cy="0"/>
          </a:xfrm>
          <a:prstGeom prst="line">
            <a:avLst/>
          </a:prstGeom>
          <a:noFill/>
          <a:ln w="1270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722376" y="2377440"/>
            <a:ext cx="10744200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976" y="2514600"/>
            <a:ext cx="10204704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57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Q1. Which Clipchamp area determines the sequence and duration of exported content?</a:t>
            </a:r>
            <a:endParaRPr lang="en-US" sz="1570" dirty="0"/>
          </a:p>
        </p:txBody>
      </p:sp>
      <p:sp>
        <p:nvSpPr>
          <p:cNvPr id="12" name="Text 10"/>
          <p:cNvSpPr/>
          <p:nvPr/>
        </p:nvSpPr>
        <p:spPr>
          <a:xfrm>
            <a:off x="969264" y="2889504"/>
            <a:ext cx="101498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0B84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✓  Timeline  —  The timeline is where scenes, images, sound and text are assembled.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722376" y="3483864"/>
            <a:ext cx="10744200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50976" y="3621024"/>
            <a:ext cx="10204704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57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Q2. What should you check before recording another person?</a:t>
            </a:r>
            <a:endParaRPr lang="en-US" sz="1570" dirty="0"/>
          </a:p>
        </p:txBody>
      </p:sp>
      <p:sp>
        <p:nvSpPr>
          <p:cNvPr id="15" name="Text 13"/>
          <p:cNvSpPr/>
          <p:nvPr/>
        </p:nvSpPr>
        <p:spPr>
          <a:xfrm>
            <a:off x="969264" y="3995928"/>
            <a:ext cx="101498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0B84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✓  Consent  —  Consent and permissions are part of responsible production.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722376" y="4590288"/>
            <a:ext cx="10744200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50976" y="4727448"/>
            <a:ext cx="10204704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57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Q3. What action creates the final playback file?</a:t>
            </a:r>
            <a:endParaRPr lang="en-US" sz="1570" dirty="0"/>
          </a:p>
        </p:txBody>
      </p:sp>
      <p:sp>
        <p:nvSpPr>
          <p:cNvPr id="18" name="Text 16"/>
          <p:cNvSpPr/>
          <p:nvPr/>
        </p:nvSpPr>
        <p:spPr>
          <a:xfrm>
            <a:off x="969264" y="5102352"/>
            <a:ext cx="101498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0B84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✓  Export  —  Export renders a new video file from the edited timeline.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419088"/>
            <a:ext cx="11091672" cy="0"/>
          </a:xfrm>
          <a:prstGeom prst="line">
            <a:avLst/>
          </a:prstGeom>
          <a:noFill/>
          <a:ln w="1397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4" name="Text 2"/>
          <p:cNvSpPr/>
          <p:nvPr/>
        </p:nvSpPr>
        <p:spPr>
          <a:xfrm>
            <a:off x="566928" y="6510528"/>
            <a:ext cx="7315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 /   DIGITAL VIDEO PRODUCTION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01400" y="6501384"/>
            <a:ext cx="4023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22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25603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16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694944"/>
            <a:ext cx="10927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Production lab — independent challenge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12648" y="1536192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Timebox 30–35 minutes for students to make a real artefact.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1792" y="2212848"/>
            <a:ext cx="10899648" cy="0"/>
          </a:xfrm>
          <a:prstGeom prst="line">
            <a:avLst/>
          </a:prstGeom>
          <a:noFill/>
          <a:ln w="1270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685800" y="2514600"/>
            <a:ext cx="10835640" cy="1371600"/>
          </a:xfrm>
          <a:prstGeom prst="roundRect">
            <a:avLst>
              <a:gd name="adj" fmla="val 10000"/>
            </a:avLst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60120" y="2807208"/>
            <a:ext cx="10332720" cy="905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Create “One Good Thing About Learning at Veritas”: 3 or more visual assets, a short title, clear sequence and end card; export MP4.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713232" y="4178808"/>
            <a:ext cx="5248656" cy="1325880"/>
          </a:xfrm>
          <a:prstGeom prst="roundRect">
            <a:avLst>
              <a:gd name="adj" fmla="val 11724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13232" y="4178808"/>
            <a:ext cx="77724" cy="1325880"/>
          </a:xfrm>
          <a:prstGeom prst="rect">
            <a:avLst/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69264" y="4389120"/>
            <a:ext cx="48280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SUBMISSION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978408" y="4846320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30–60-second MP4 and a 3-sentence reflection.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6190488" y="4178808"/>
            <a:ext cx="5257800" cy="1325880"/>
          </a:xfrm>
          <a:prstGeom prst="roundRect">
            <a:avLst>
              <a:gd name="adj" fmla="val 11724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190488" y="4178808"/>
            <a:ext cx="77724" cy="1325880"/>
          </a:xfrm>
          <a:prstGeom prst="rect">
            <a:avLst/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446520" y="4389120"/>
            <a:ext cx="48371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TAKE-HOME ASSIGNMENT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6455664" y="4846320"/>
            <a:ext cx="47640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Develop a six-shot storyboard for a one-minute campus-oriented explainer. Use original or licensed media only.</a:t>
            </a:r>
            <a:endParaRPr lang="en-US" sz="13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B16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6492240"/>
            <a:ext cx="6400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A7D1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•  400 LEVEL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1201400" y="6483096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A7D1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23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76072" y="914400"/>
            <a:ext cx="1143000" cy="109728"/>
          </a:xfrm>
          <a:prstGeom prst="rect">
            <a:avLst/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344168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spc="200" kern="0" dirty="0">
                <a:solidFill>
                  <a:srgbClr val="22CF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02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2011680"/>
            <a:ext cx="106070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Media management, trimming, splitting &amp; timeline control</a:t>
            </a:r>
            <a:endParaRPr lang="en-US" sz="3700" dirty="0"/>
          </a:p>
        </p:txBody>
      </p:sp>
      <p:sp>
        <p:nvSpPr>
          <p:cNvPr id="7" name="Text 5"/>
          <p:cNvSpPr/>
          <p:nvPr/>
        </p:nvSpPr>
        <p:spPr>
          <a:xfrm>
            <a:off x="676656" y="3685032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C3D8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Control pacing with precision</a:t>
            </a:r>
            <a:endParaRPr lang="en-US" sz="2100" dirty="0"/>
          </a:p>
        </p:txBody>
      </p:sp>
      <p:sp>
        <p:nvSpPr>
          <p:cNvPr id="8" name="Shape 6"/>
          <p:cNvSpPr/>
          <p:nvPr/>
        </p:nvSpPr>
        <p:spPr>
          <a:xfrm>
            <a:off x="658368" y="4709160"/>
            <a:ext cx="2615184" cy="530352"/>
          </a:xfrm>
          <a:prstGeom prst="roundRect">
            <a:avLst>
              <a:gd name="adj" fmla="val 25862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05256" y="4873752"/>
            <a:ext cx="2194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120-MINUTE SESSION</a:t>
            </a:r>
            <a:endParaRPr lang="en-US" sz="13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419088"/>
            <a:ext cx="11091672" cy="0"/>
          </a:xfrm>
          <a:prstGeom prst="line">
            <a:avLst/>
          </a:prstGeom>
          <a:noFill/>
          <a:ln w="1397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4" name="Text 2"/>
          <p:cNvSpPr/>
          <p:nvPr/>
        </p:nvSpPr>
        <p:spPr>
          <a:xfrm>
            <a:off x="566928" y="6510528"/>
            <a:ext cx="7315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 /   DIGITAL VIDEO PRODUCTION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01400" y="6501384"/>
            <a:ext cx="4023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24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25603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16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694944"/>
            <a:ext cx="10927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Today’s success criteria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12648" y="1536192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Students can demonstrate these outcomes, not just define them.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1792" y="2212848"/>
            <a:ext cx="10899648" cy="0"/>
          </a:xfrm>
          <a:prstGeom prst="line">
            <a:avLst/>
          </a:prstGeom>
          <a:noFill/>
          <a:ln w="1270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786384" y="2624328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60704" y="2514600"/>
            <a:ext cx="10049256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0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Distinguish trimming from splitting and cropping</a:t>
            </a:r>
            <a:endParaRPr lang="en-US" sz="2000" dirty="0"/>
          </a:p>
        </p:txBody>
      </p:sp>
      <p:sp>
        <p:nvSpPr>
          <p:cNvPr id="12" name="Shape 10"/>
          <p:cNvSpPr/>
          <p:nvPr/>
        </p:nvSpPr>
        <p:spPr>
          <a:xfrm>
            <a:off x="786384" y="3557016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60704" y="3447288"/>
            <a:ext cx="10049256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0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Organise a media library and maintain original assets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786384" y="4489704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60704" y="4379976"/>
            <a:ext cx="10049256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0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 continuity using track order and duration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777240" y="5733288"/>
            <a:ext cx="10698480" cy="384048"/>
          </a:xfrm>
          <a:prstGeom prst="roundRect">
            <a:avLst>
              <a:gd name="adj" fmla="val 23810"/>
            </a:avLst>
          </a:prstGeom>
          <a:solidFill>
            <a:srgbClr val="DDF8F3"/>
          </a:solidFill>
          <a:ln w="12700">
            <a:solidFill>
              <a:srgbClr val="DDF8F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96112" y="5833872"/>
            <a:ext cx="10332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5625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Deliverable: Edited 60-second montage plus screenshot of timeline.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419088"/>
            <a:ext cx="11091672" cy="0"/>
          </a:xfrm>
          <a:prstGeom prst="line">
            <a:avLst/>
          </a:prstGeom>
          <a:noFill/>
          <a:ln w="1397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4" name="Text 2"/>
          <p:cNvSpPr/>
          <p:nvPr/>
        </p:nvSpPr>
        <p:spPr>
          <a:xfrm>
            <a:off x="566928" y="6510528"/>
            <a:ext cx="7315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 /   DIGITAL VIDEO PRODUCTION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01400" y="6501384"/>
            <a:ext cx="4023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25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25603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16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694944"/>
            <a:ext cx="10927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Precision editing techniques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12648" y="1536192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Good editing removes time that does not serve the story.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1792" y="2212848"/>
            <a:ext cx="10899648" cy="0"/>
          </a:xfrm>
          <a:prstGeom prst="line">
            <a:avLst/>
          </a:prstGeom>
          <a:noFill/>
          <a:ln w="1270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768096" y="2578608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42416" y="2468880"/>
            <a:ext cx="104150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Media organisation: source files, folders and project naming.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768096" y="3310128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42416" y="3200400"/>
            <a:ext cx="104150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Trim: adjust in/out points at the edges of a clip.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768096" y="4041648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42416" y="3931920"/>
            <a:ext cx="104150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Split: divide a clip at the playhead.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768096" y="4773168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42416" y="4663440"/>
            <a:ext cx="104150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Gap, jump cut and continuity: review rhythm and sequence.</a:t>
            </a:r>
            <a:endParaRPr lang="en-US" sz="1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419088"/>
            <a:ext cx="11091672" cy="0"/>
          </a:xfrm>
          <a:prstGeom prst="line">
            <a:avLst/>
          </a:prstGeom>
          <a:noFill/>
          <a:ln w="1397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4" name="Text 2"/>
          <p:cNvSpPr/>
          <p:nvPr/>
        </p:nvSpPr>
        <p:spPr>
          <a:xfrm>
            <a:off x="566928" y="6510528"/>
            <a:ext cx="7315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 /   DIGITAL VIDEO PRODUCTION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01400" y="6501384"/>
            <a:ext cx="4023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26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25603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16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694944"/>
            <a:ext cx="10927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Live demonstration — follow the steps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12648" y="1536192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Instructor projects the editor; learners perform each action immediately after it is shown.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1792" y="2212848"/>
            <a:ext cx="10899648" cy="0"/>
          </a:xfrm>
          <a:prstGeom prst="line">
            <a:avLst/>
          </a:prstGeom>
          <a:noFill/>
          <a:ln w="1270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768096" y="2514600"/>
            <a:ext cx="5257800" cy="905256"/>
          </a:xfrm>
          <a:prstGeom prst="roundRect">
            <a:avLst>
              <a:gd name="adj" fmla="val 10101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23544" y="2697480"/>
            <a:ext cx="420624" cy="393192"/>
          </a:xfrm>
          <a:prstGeom prst="roundRect">
            <a:avLst>
              <a:gd name="adj" fmla="val 20930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33272" y="2788920"/>
            <a:ext cx="1828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490472" y="2697480"/>
            <a:ext cx="432511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4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Import at least 5 short clips/photos and rename your project</a:t>
            </a:r>
            <a:endParaRPr lang="en-US" sz="1340" dirty="0"/>
          </a:p>
        </p:txBody>
      </p:sp>
      <p:sp>
        <p:nvSpPr>
          <p:cNvPr id="14" name="Shape 12"/>
          <p:cNvSpPr/>
          <p:nvPr/>
        </p:nvSpPr>
        <p:spPr>
          <a:xfrm>
            <a:off x="6318504" y="2514600"/>
            <a:ext cx="5257800" cy="905256"/>
          </a:xfrm>
          <a:prstGeom prst="roundRect">
            <a:avLst>
              <a:gd name="adj" fmla="val 10101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473952" y="2697480"/>
            <a:ext cx="420624" cy="393192"/>
          </a:xfrm>
          <a:prstGeom prst="roundRect">
            <a:avLst>
              <a:gd name="adj" fmla="val 20930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0" y="2788920"/>
            <a:ext cx="1828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040880" y="2697480"/>
            <a:ext cx="432511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4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Lay them out in logical story order</a:t>
            </a:r>
            <a:endParaRPr lang="en-US" sz="1340" dirty="0"/>
          </a:p>
        </p:txBody>
      </p:sp>
      <p:sp>
        <p:nvSpPr>
          <p:cNvPr id="18" name="Shape 16"/>
          <p:cNvSpPr/>
          <p:nvPr/>
        </p:nvSpPr>
        <p:spPr>
          <a:xfrm>
            <a:off x="768096" y="3593592"/>
            <a:ext cx="5257800" cy="905256"/>
          </a:xfrm>
          <a:prstGeom prst="roundRect">
            <a:avLst>
              <a:gd name="adj" fmla="val 10101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23544" y="3776472"/>
            <a:ext cx="420624" cy="393192"/>
          </a:xfrm>
          <a:prstGeom prst="roundRect">
            <a:avLst>
              <a:gd name="adj" fmla="val 20930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33272" y="3867912"/>
            <a:ext cx="1828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1490472" y="3776472"/>
            <a:ext cx="432511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4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Trim long beginnings/ends by dragging clip edges</a:t>
            </a:r>
            <a:endParaRPr lang="en-US" sz="1340" dirty="0"/>
          </a:p>
        </p:txBody>
      </p:sp>
      <p:sp>
        <p:nvSpPr>
          <p:cNvPr id="22" name="Shape 20"/>
          <p:cNvSpPr/>
          <p:nvPr/>
        </p:nvSpPr>
        <p:spPr>
          <a:xfrm>
            <a:off x="6318504" y="3593592"/>
            <a:ext cx="5257800" cy="905256"/>
          </a:xfrm>
          <a:prstGeom prst="roundRect">
            <a:avLst>
              <a:gd name="adj" fmla="val 10101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473952" y="3776472"/>
            <a:ext cx="420624" cy="393192"/>
          </a:xfrm>
          <a:prstGeom prst="roundRect">
            <a:avLst>
              <a:gd name="adj" fmla="val 20930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583680" y="3867912"/>
            <a:ext cx="1828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7040880" y="3776472"/>
            <a:ext cx="432511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4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Move the playhead, split a clip, remove unwanted material</a:t>
            </a:r>
            <a:endParaRPr lang="en-US" sz="1340" dirty="0"/>
          </a:p>
        </p:txBody>
      </p:sp>
      <p:sp>
        <p:nvSpPr>
          <p:cNvPr id="26" name="Shape 24"/>
          <p:cNvSpPr/>
          <p:nvPr/>
        </p:nvSpPr>
        <p:spPr>
          <a:xfrm>
            <a:off x="768096" y="4672584"/>
            <a:ext cx="5257800" cy="905256"/>
          </a:xfrm>
          <a:prstGeom prst="roundRect">
            <a:avLst>
              <a:gd name="adj" fmla="val 10101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23544" y="4855464"/>
            <a:ext cx="420624" cy="393192"/>
          </a:xfrm>
          <a:prstGeom prst="roundRect">
            <a:avLst>
              <a:gd name="adj" fmla="val 20930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033272" y="4946904"/>
            <a:ext cx="1828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1490472" y="4855464"/>
            <a:ext cx="432511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4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Close gaps; zoom timeline; preview transitions between shots</a:t>
            </a:r>
            <a:endParaRPr lang="en-US" sz="1340" dirty="0"/>
          </a:p>
        </p:txBody>
      </p:sp>
      <p:sp>
        <p:nvSpPr>
          <p:cNvPr id="30" name="Shape 28"/>
          <p:cNvSpPr/>
          <p:nvPr/>
        </p:nvSpPr>
        <p:spPr>
          <a:xfrm>
            <a:off x="6318504" y="4672584"/>
            <a:ext cx="5257800" cy="905256"/>
          </a:xfrm>
          <a:prstGeom prst="roundRect">
            <a:avLst>
              <a:gd name="adj" fmla="val 10101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6473952" y="4855464"/>
            <a:ext cx="420624" cy="393192"/>
          </a:xfrm>
          <a:prstGeom prst="roundRect">
            <a:avLst>
              <a:gd name="adj" fmla="val 20930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583680" y="4946904"/>
            <a:ext cx="1828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7040880" y="4855464"/>
            <a:ext cx="432511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4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Export clean 60-second montage</a:t>
            </a:r>
            <a:endParaRPr lang="en-US" sz="134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419088"/>
            <a:ext cx="11091672" cy="0"/>
          </a:xfrm>
          <a:prstGeom prst="line">
            <a:avLst/>
          </a:prstGeom>
          <a:noFill/>
          <a:ln w="1397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4" name="Text 2"/>
          <p:cNvSpPr/>
          <p:nvPr/>
        </p:nvSpPr>
        <p:spPr>
          <a:xfrm>
            <a:off x="566928" y="6510528"/>
            <a:ext cx="7315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 /   DIGITAL VIDEO PRODUCTION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01400" y="6501384"/>
            <a:ext cx="4023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27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25603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16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694944"/>
            <a:ext cx="10927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Production lab — independent challenge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12648" y="1536192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Timebox 30–35 minutes for students to make a real artefact.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1792" y="2212848"/>
            <a:ext cx="10899648" cy="0"/>
          </a:xfrm>
          <a:prstGeom prst="line">
            <a:avLst/>
          </a:prstGeom>
          <a:noFill/>
          <a:ln w="1270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685800" y="2514600"/>
            <a:ext cx="10835640" cy="1371600"/>
          </a:xfrm>
          <a:prstGeom prst="roundRect">
            <a:avLst>
              <a:gd name="adj" fmla="val 10000"/>
            </a:avLst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60120" y="2807208"/>
            <a:ext cx="10332720" cy="905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From five assets, make a 60-second campus montage with at least two trims and one split.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713232" y="4178808"/>
            <a:ext cx="5248656" cy="1325880"/>
          </a:xfrm>
          <a:prstGeom prst="roundRect">
            <a:avLst>
              <a:gd name="adj" fmla="val 11724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13232" y="4178808"/>
            <a:ext cx="77724" cy="1325880"/>
          </a:xfrm>
          <a:prstGeom prst="rect">
            <a:avLst/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69264" y="4389120"/>
            <a:ext cx="48280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SUBMISSION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978408" y="4846320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Edited 60-second montage plus screenshot of timeline.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6190488" y="4178808"/>
            <a:ext cx="5257800" cy="1325880"/>
          </a:xfrm>
          <a:prstGeom prst="roundRect">
            <a:avLst>
              <a:gd name="adj" fmla="val 11724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190488" y="4178808"/>
            <a:ext cx="77724" cy="1325880"/>
          </a:xfrm>
          <a:prstGeom prst="rect">
            <a:avLst/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446520" y="4389120"/>
            <a:ext cx="48371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TAKE-HOME ASSIGNMENT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6455664" y="4846320"/>
            <a:ext cx="47640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Bring a labelled folder containing your next project’s media, usage permissions, and an editing plan.</a:t>
            </a:r>
            <a:endParaRPr lang="en-US" sz="13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419088"/>
            <a:ext cx="11091672" cy="0"/>
          </a:xfrm>
          <a:prstGeom prst="line">
            <a:avLst/>
          </a:prstGeom>
          <a:noFill/>
          <a:ln w="1397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4" name="Text 2"/>
          <p:cNvSpPr/>
          <p:nvPr/>
        </p:nvSpPr>
        <p:spPr>
          <a:xfrm>
            <a:off x="566928" y="6510528"/>
            <a:ext cx="7315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 /   DIGITAL VIDEO PRODUCTION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01400" y="6501384"/>
            <a:ext cx="4023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28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25603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16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694944"/>
            <a:ext cx="10927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Peer critique &amp; class discussion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12648" y="1536192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Think → pair → share. Use evidence, not personal preference.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1792" y="2212848"/>
            <a:ext cx="10899648" cy="0"/>
          </a:xfrm>
          <a:prstGeom prst="line">
            <a:avLst/>
          </a:prstGeom>
          <a:noFill/>
          <a:ln w="1270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768096" y="2459736"/>
            <a:ext cx="5093208" cy="2093976"/>
          </a:xfrm>
          <a:prstGeom prst="roundRect">
            <a:avLst>
              <a:gd name="adj" fmla="val 7424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68096" y="2459736"/>
            <a:ext cx="77724" cy="2093976"/>
          </a:xfrm>
          <a:prstGeom prst="rect">
            <a:avLst/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24128" y="2670048"/>
            <a:ext cx="46725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TWO STARS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1033272" y="3127248"/>
            <a:ext cx="4599432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Identify two choices that help the audience understand the video.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6071616" y="2459736"/>
            <a:ext cx="5129784" cy="2093976"/>
          </a:xfrm>
          <a:prstGeom prst="roundRect">
            <a:avLst>
              <a:gd name="adj" fmla="val 7424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071616" y="2459736"/>
            <a:ext cx="77724" cy="2093976"/>
          </a:xfrm>
          <a:prstGeom prst="rect">
            <a:avLst/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327648" y="2670048"/>
            <a:ext cx="4709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WISH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336792" y="3127248"/>
            <a:ext cx="4636008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Suggest one specific improvement to pacing, audio, visuals or accessibility.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1188720" y="4992624"/>
            <a:ext cx="9802368" cy="658368"/>
          </a:xfrm>
          <a:prstGeom prst="roundRect">
            <a:avLst>
              <a:gd name="adj" fmla="val 18056"/>
            </a:avLst>
          </a:prstGeom>
          <a:solidFill>
            <a:srgbClr val="DDEEFF"/>
          </a:solidFill>
          <a:ln w="12700">
            <a:solidFill>
              <a:srgbClr val="DDEEFF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435608" y="5193792"/>
            <a:ext cx="932688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445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Teacher prompt: Which change gives the biggest improvement for the least effort?</a:t>
            </a:r>
            <a:endParaRPr lang="en-US" sz="16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419088"/>
            <a:ext cx="11091672" cy="0"/>
          </a:xfrm>
          <a:prstGeom prst="line">
            <a:avLst/>
          </a:prstGeom>
          <a:noFill/>
          <a:ln w="1397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4" name="Text 2"/>
          <p:cNvSpPr/>
          <p:nvPr/>
        </p:nvSpPr>
        <p:spPr>
          <a:xfrm>
            <a:off x="566928" y="6510528"/>
            <a:ext cx="7315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 /   DIGITAL VIDEO PRODUCTION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01400" y="6501384"/>
            <a:ext cx="4023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29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25603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16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694944"/>
            <a:ext cx="10927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Quick knowledge check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12648" y="1536192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Vote A/B/C before revealing the model answer in the instructor console.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1792" y="2212848"/>
            <a:ext cx="10899648" cy="0"/>
          </a:xfrm>
          <a:prstGeom prst="line">
            <a:avLst/>
          </a:prstGeom>
          <a:noFill/>
          <a:ln w="1270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685800" y="2569464"/>
            <a:ext cx="5358384" cy="2487168"/>
          </a:xfrm>
          <a:prstGeom prst="roundRect">
            <a:avLst>
              <a:gd name="adj" fmla="val 5515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14400" y="2770632"/>
            <a:ext cx="490118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 Which operation separates one timeline clip into two pieces?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941832" y="3520440"/>
            <a:ext cx="48006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3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A.  Split</a:t>
            </a:r>
            <a:endParaRPr lang="en-US" sz="1330" dirty="0"/>
          </a:p>
        </p:txBody>
      </p:sp>
      <p:sp>
        <p:nvSpPr>
          <p:cNvPr id="13" name="Text 11"/>
          <p:cNvSpPr/>
          <p:nvPr/>
        </p:nvSpPr>
        <p:spPr>
          <a:xfrm>
            <a:off x="941832" y="3950208"/>
            <a:ext cx="48006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3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B.  Trim</a:t>
            </a:r>
            <a:endParaRPr lang="en-US" sz="1330" dirty="0"/>
          </a:p>
        </p:txBody>
      </p:sp>
      <p:sp>
        <p:nvSpPr>
          <p:cNvPr id="14" name="Text 12"/>
          <p:cNvSpPr/>
          <p:nvPr/>
        </p:nvSpPr>
        <p:spPr>
          <a:xfrm>
            <a:off x="941832" y="4379976"/>
            <a:ext cx="48006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3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C.  Export</a:t>
            </a:r>
            <a:endParaRPr lang="en-US" sz="1330" dirty="0"/>
          </a:p>
        </p:txBody>
      </p:sp>
      <p:sp>
        <p:nvSpPr>
          <p:cNvPr id="15" name="Shape 13"/>
          <p:cNvSpPr/>
          <p:nvPr/>
        </p:nvSpPr>
        <p:spPr>
          <a:xfrm>
            <a:off x="6300216" y="2569464"/>
            <a:ext cx="5358384" cy="2487168"/>
          </a:xfrm>
          <a:prstGeom prst="roundRect">
            <a:avLst>
              <a:gd name="adj" fmla="val 5515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28816" y="2770632"/>
            <a:ext cx="490118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 Which operation shortens the visible beginning or end of a clip?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556248" y="3520440"/>
            <a:ext cx="48006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3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A.  Crop</a:t>
            </a:r>
            <a:endParaRPr lang="en-US" sz="1330" dirty="0"/>
          </a:p>
        </p:txBody>
      </p:sp>
      <p:sp>
        <p:nvSpPr>
          <p:cNvPr id="18" name="Text 16"/>
          <p:cNvSpPr/>
          <p:nvPr/>
        </p:nvSpPr>
        <p:spPr>
          <a:xfrm>
            <a:off x="6556248" y="3950208"/>
            <a:ext cx="48006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3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B.  Trim</a:t>
            </a:r>
            <a:endParaRPr lang="en-US" sz="1330" dirty="0"/>
          </a:p>
        </p:txBody>
      </p:sp>
      <p:sp>
        <p:nvSpPr>
          <p:cNvPr id="19" name="Text 17"/>
          <p:cNvSpPr/>
          <p:nvPr/>
        </p:nvSpPr>
        <p:spPr>
          <a:xfrm>
            <a:off x="6556248" y="4379976"/>
            <a:ext cx="48006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3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C.  Mute</a:t>
            </a:r>
            <a:endParaRPr lang="en-US" sz="1330" dirty="0"/>
          </a:p>
        </p:txBody>
      </p:sp>
      <p:sp>
        <p:nvSpPr>
          <p:cNvPr id="20" name="Text 18"/>
          <p:cNvSpPr/>
          <p:nvPr/>
        </p:nvSpPr>
        <p:spPr>
          <a:xfrm>
            <a:off x="832104" y="5660136"/>
            <a:ext cx="10424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Instructor: open the HTML console to record answers and show feedback.</a:t>
            </a:r>
            <a:endParaRPr lang="en-US" sz="14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0B16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6492240"/>
            <a:ext cx="6400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A7D1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•  400 LEVEL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1201400" y="6483096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A7D1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30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76072" y="914400"/>
            <a:ext cx="1143000" cy="109728"/>
          </a:xfrm>
          <a:prstGeom prst="rect">
            <a:avLst/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344168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spc="200" kern="0" dirty="0">
                <a:solidFill>
                  <a:srgbClr val="22CF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03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2011680"/>
            <a:ext cx="106070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Storytelling, transitions, titles &amp; visual design</a:t>
            </a:r>
            <a:endParaRPr lang="en-US" sz="3700" dirty="0"/>
          </a:p>
        </p:txBody>
      </p:sp>
      <p:sp>
        <p:nvSpPr>
          <p:cNvPr id="7" name="Text 5"/>
          <p:cNvSpPr/>
          <p:nvPr/>
        </p:nvSpPr>
        <p:spPr>
          <a:xfrm>
            <a:off x="676656" y="3685032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C3D8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Design for attention and clarity</a:t>
            </a:r>
            <a:endParaRPr lang="en-US" sz="2100" dirty="0"/>
          </a:p>
        </p:txBody>
      </p:sp>
      <p:sp>
        <p:nvSpPr>
          <p:cNvPr id="8" name="Shape 6"/>
          <p:cNvSpPr/>
          <p:nvPr/>
        </p:nvSpPr>
        <p:spPr>
          <a:xfrm>
            <a:off x="658368" y="4709160"/>
            <a:ext cx="2615184" cy="530352"/>
          </a:xfrm>
          <a:prstGeom prst="roundRect">
            <a:avLst>
              <a:gd name="adj" fmla="val 25862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05256" y="4873752"/>
            <a:ext cx="2194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120-MINUTE SESSION</a:t>
            </a:r>
            <a:endParaRPr lang="en-US" sz="13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419088"/>
            <a:ext cx="11091672" cy="0"/>
          </a:xfrm>
          <a:prstGeom prst="line">
            <a:avLst/>
          </a:prstGeom>
          <a:noFill/>
          <a:ln w="1397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4" name="Text 2"/>
          <p:cNvSpPr/>
          <p:nvPr/>
        </p:nvSpPr>
        <p:spPr>
          <a:xfrm>
            <a:off x="566928" y="6510528"/>
            <a:ext cx="7315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 /   DIGITAL VIDEO PRODUCTION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01400" y="6501384"/>
            <a:ext cx="4023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31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25603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16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694944"/>
            <a:ext cx="10927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Today’s success criteria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12648" y="1536192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Students can demonstrate these outcomes, not just define them.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1792" y="2212848"/>
            <a:ext cx="10899648" cy="0"/>
          </a:xfrm>
          <a:prstGeom prst="line">
            <a:avLst/>
          </a:prstGeom>
          <a:noFill/>
          <a:ln w="1270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786384" y="2624328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60704" y="2514600"/>
            <a:ext cx="10049256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0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Structure videos using hook, development and call-to-action</a:t>
            </a:r>
            <a:endParaRPr lang="en-US" sz="2000" dirty="0"/>
          </a:p>
        </p:txBody>
      </p:sp>
      <p:sp>
        <p:nvSpPr>
          <p:cNvPr id="12" name="Shape 10"/>
          <p:cNvSpPr/>
          <p:nvPr/>
        </p:nvSpPr>
        <p:spPr>
          <a:xfrm>
            <a:off x="786384" y="3557016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60704" y="3447288"/>
            <a:ext cx="10049256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0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Apply transitions intentionally rather than decoratively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786384" y="4489704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60704" y="4379976"/>
            <a:ext cx="10049256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0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hierarchy, contrast, typography and aspect ratio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777240" y="5733288"/>
            <a:ext cx="10698480" cy="384048"/>
          </a:xfrm>
          <a:prstGeom prst="roundRect">
            <a:avLst>
              <a:gd name="adj" fmla="val 23810"/>
            </a:avLst>
          </a:prstGeom>
          <a:solidFill>
            <a:srgbClr val="DDF8F3"/>
          </a:solidFill>
          <a:ln w="12700">
            <a:solidFill>
              <a:srgbClr val="DDF8F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96112" y="5833872"/>
            <a:ext cx="10332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5625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Deliverable: 90-second MP4 and one-paragraph design rationale.</a:t>
            </a:r>
            <a:endParaRPr lang="en-US" sz="12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419088"/>
            <a:ext cx="11091672" cy="0"/>
          </a:xfrm>
          <a:prstGeom prst="line">
            <a:avLst/>
          </a:prstGeom>
          <a:noFill/>
          <a:ln w="1397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4" name="Text 2"/>
          <p:cNvSpPr/>
          <p:nvPr/>
        </p:nvSpPr>
        <p:spPr>
          <a:xfrm>
            <a:off x="566928" y="6510528"/>
            <a:ext cx="7315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 /   DIGITAL VIDEO PRODUCTION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01400" y="6501384"/>
            <a:ext cx="4023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32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25603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16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694944"/>
            <a:ext cx="10927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Build the story before adding effects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12648" y="1536192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Video design is communication design.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1792" y="2212848"/>
            <a:ext cx="10899648" cy="0"/>
          </a:xfrm>
          <a:prstGeom prst="line">
            <a:avLst/>
          </a:prstGeom>
          <a:noFill/>
          <a:ln w="1270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768096" y="2578608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42416" y="2468880"/>
            <a:ext cx="104150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Begin with a hook that promises audience value.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768096" y="3310128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42416" y="3200400"/>
            <a:ext cx="104150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Develop the argument with purposeful supporting shots.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768096" y="4041648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42416" y="3931920"/>
            <a:ext cx="104150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End with an action, summary or resolution.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768096" y="4773168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42416" y="4663440"/>
            <a:ext cx="104150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legible typography, contrast and limited transitions.</a:t>
            </a:r>
            <a:endParaRPr lang="en-US" sz="18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419088"/>
            <a:ext cx="11091672" cy="0"/>
          </a:xfrm>
          <a:prstGeom prst="line">
            <a:avLst/>
          </a:prstGeom>
          <a:noFill/>
          <a:ln w="1397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4" name="Text 2"/>
          <p:cNvSpPr/>
          <p:nvPr/>
        </p:nvSpPr>
        <p:spPr>
          <a:xfrm>
            <a:off x="566928" y="6510528"/>
            <a:ext cx="7315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 /   DIGITAL VIDEO PRODUCTION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01400" y="6501384"/>
            <a:ext cx="4023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33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25603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16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694944"/>
            <a:ext cx="10927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Live demonstration — follow the steps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12648" y="1536192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Instructor projects the editor; learners perform each action immediately after it is shown.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1792" y="2212848"/>
            <a:ext cx="10899648" cy="0"/>
          </a:xfrm>
          <a:prstGeom prst="line">
            <a:avLst/>
          </a:prstGeom>
          <a:noFill/>
          <a:ln w="1270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768096" y="2514600"/>
            <a:ext cx="5257800" cy="905256"/>
          </a:xfrm>
          <a:prstGeom prst="roundRect">
            <a:avLst>
              <a:gd name="adj" fmla="val 10101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23544" y="2697480"/>
            <a:ext cx="420624" cy="393192"/>
          </a:xfrm>
          <a:prstGeom prst="roundRect">
            <a:avLst>
              <a:gd name="adj" fmla="val 20930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33272" y="2788920"/>
            <a:ext cx="1828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490472" y="2697480"/>
            <a:ext cx="432511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4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Open last week montage and duplicate project where available</a:t>
            </a:r>
            <a:endParaRPr lang="en-US" sz="1340" dirty="0"/>
          </a:p>
        </p:txBody>
      </p:sp>
      <p:sp>
        <p:nvSpPr>
          <p:cNvPr id="14" name="Shape 12"/>
          <p:cNvSpPr/>
          <p:nvPr/>
        </p:nvSpPr>
        <p:spPr>
          <a:xfrm>
            <a:off x="6318504" y="2514600"/>
            <a:ext cx="5257800" cy="905256"/>
          </a:xfrm>
          <a:prstGeom prst="roundRect">
            <a:avLst>
              <a:gd name="adj" fmla="val 10101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473952" y="2697480"/>
            <a:ext cx="420624" cy="393192"/>
          </a:xfrm>
          <a:prstGeom prst="roundRect">
            <a:avLst>
              <a:gd name="adj" fmla="val 20930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0" y="2788920"/>
            <a:ext cx="1828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040880" y="2697480"/>
            <a:ext cx="432511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4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 a 3–5 sec hook and a concise title</a:t>
            </a:r>
            <a:endParaRPr lang="en-US" sz="1340" dirty="0"/>
          </a:p>
        </p:txBody>
      </p:sp>
      <p:sp>
        <p:nvSpPr>
          <p:cNvPr id="18" name="Shape 16"/>
          <p:cNvSpPr/>
          <p:nvPr/>
        </p:nvSpPr>
        <p:spPr>
          <a:xfrm>
            <a:off x="768096" y="3593592"/>
            <a:ext cx="5257800" cy="905256"/>
          </a:xfrm>
          <a:prstGeom prst="roundRect">
            <a:avLst>
              <a:gd name="adj" fmla="val 10101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23544" y="3776472"/>
            <a:ext cx="420624" cy="393192"/>
          </a:xfrm>
          <a:prstGeom prst="roundRect">
            <a:avLst>
              <a:gd name="adj" fmla="val 20930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33272" y="3867912"/>
            <a:ext cx="1828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1490472" y="3776472"/>
            <a:ext cx="432511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4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Apply one purposeful transition to mark a scene change</a:t>
            </a:r>
            <a:endParaRPr lang="en-US" sz="1340" dirty="0"/>
          </a:p>
        </p:txBody>
      </p:sp>
      <p:sp>
        <p:nvSpPr>
          <p:cNvPr id="22" name="Shape 20"/>
          <p:cNvSpPr/>
          <p:nvPr/>
        </p:nvSpPr>
        <p:spPr>
          <a:xfrm>
            <a:off x="6318504" y="3593592"/>
            <a:ext cx="5257800" cy="905256"/>
          </a:xfrm>
          <a:prstGeom prst="roundRect">
            <a:avLst>
              <a:gd name="adj" fmla="val 10101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473952" y="3776472"/>
            <a:ext cx="420624" cy="393192"/>
          </a:xfrm>
          <a:prstGeom prst="roundRect">
            <a:avLst>
              <a:gd name="adj" fmla="val 20930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583680" y="3867912"/>
            <a:ext cx="1828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7040880" y="3776472"/>
            <a:ext cx="432511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4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16:9 or 9:16 to match audience/platform</a:t>
            </a:r>
            <a:endParaRPr lang="en-US" sz="1340" dirty="0"/>
          </a:p>
        </p:txBody>
      </p:sp>
      <p:sp>
        <p:nvSpPr>
          <p:cNvPr id="26" name="Shape 24"/>
          <p:cNvSpPr/>
          <p:nvPr/>
        </p:nvSpPr>
        <p:spPr>
          <a:xfrm>
            <a:off x="768096" y="4672584"/>
            <a:ext cx="5257800" cy="905256"/>
          </a:xfrm>
          <a:prstGeom prst="roundRect">
            <a:avLst>
              <a:gd name="adj" fmla="val 10101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23544" y="4855464"/>
            <a:ext cx="420624" cy="393192"/>
          </a:xfrm>
          <a:prstGeom prst="roundRect">
            <a:avLst>
              <a:gd name="adj" fmla="val 20930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033272" y="4946904"/>
            <a:ext cx="1828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1490472" y="4855464"/>
            <a:ext cx="432511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4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 a consistent end-card with actionable message</a:t>
            </a:r>
            <a:endParaRPr lang="en-US" sz="1340" dirty="0"/>
          </a:p>
        </p:txBody>
      </p:sp>
      <p:sp>
        <p:nvSpPr>
          <p:cNvPr id="30" name="Shape 28"/>
          <p:cNvSpPr/>
          <p:nvPr/>
        </p:nvSpPr>
        <p:spPr>
          <a:xfrm>
            <a:off x="6318504" y="4672584"/>
            <a:ext cx="5257800" cy="905256"/>
          </a:xfrm>
          <a:prstGeom prst="roundRect">
            <a:avLst>
              <a:gd name="adj" fmla="val 10101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6473952" y="4855464"/>
            <a:ext cx="420624" cy="393192"/>
          </a:xfrm>
          <a:prstGeom prst="roundRect">
            <a:avLst>
              <a:gd name="adj" fmla="val 20930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583680" y="4946904"/>
            <a:ext cx="1828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7040880" y="4855464"/>
            <a:ext cx="432511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4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title-safe area and legibility on a small screen</a:t>
            </a:r>
            <a:endParaRPr lang="en-US" sz="134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419088"/>
            <a:ext cx="11091672" cy="0"/>
          </a:xfrm>
          <a:prstGeom prst="line">
            <a:avLst/>
          </a:prstGeom>
          <a:noFill/>
          <a:ln w="1397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4" name="Text 2"/>
          <p:cNvSpPr/>
          <p:nvPr/>
        </p:nvSpPr>
        <p:spPr>
          <a:xfrm>
            <a:off x="566928" y="6510528"/>
            <a:ext cx="7315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 /   DIGITAL VIDEO PRODUCTION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01400" y="6501384"/>
            <a:ext cx="4023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34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25603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16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694944"/>
            <a:ext cx="10927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Production lab — independent challenge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12648" y="1536192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Timebox 30–35 minutes for students to make a real artefact.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1792" y="2212848"/>
            <a:ext cx="10899648" cy="0"/>
          </a:xfrm>
          <a:prstGeom prst="line">
            <a:avLst/>
          </a:prstGeom>
          <a:noFill/>
          <a:ln w="1270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685800" y="2514600"/>
            <a:ext cx="10835640" cy="1371600"/>
          </a:xfrm>
          <a:prstGeom prst="roundRect">
            <a:avLst>
              <a:gd name="adj" fmla="val 10000"/>
            </a:avLst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60120" y="2807208"/>
            <a:ext cx="10332720" cy="905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Produce a 90-second video encouraging a positive campus habit, with a clear hook, consistent titles and closing message.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713232" y="4178808"/>
            <a:ext cx="5248656" cy="1325880"/>
          </a:xfrm>
          <a:prstGeom prst="roundRect">
            <a:avLst>
              <a:gd name="adj" fmla="val 11724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13232" y="4178808"/>
            <a:ext cx="77724" cy="1325880"/>
          </a:xfrm>
          <a:prstGeom prst="rect">
            <a:avLst/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69264" y="4389120"/>
            <a:ext cx="48280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SUBMISSION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978408" y="4846320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90-second MP4 and one-paragraph design rationale.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6190488" y="4178808"/>
            <a:ext cx="5257800" cy="1325880"/>
          </a:xfrm>
          <a:prstGeom prst="roundRect">
            <a:avLst>
              <a:gd name="adj" fmla="val 11724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190488" y="4178808"/>
            <a:ext cx="77724" cy="1325880"/>
          </a:xfrm>
          <a:prstGeom prst="rect">
            <a:avLst/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446520" y="4389120"/>
            <a:ext cx="48371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TAKE-HOME ASSIGNMENT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6455664" y="4846320"/>
            <a:ext cx="47640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Write a 120-word narration script for your Week 4 instructional video.</a:t>
            </a:r>
            <a:endParaRPr lang="en-US" sz="13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419088"/>
            <a:ext cx="11091672" cy="0"/>
          </a:xfrm>
          <a:prstGeom prst="line">
            <a:avLst/>
          </a:prstGeom>
          <a:noFill/>
          <a:ln w="1397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4" name="Text 2"/>
          <p:cNvSpPr/>
          <p:nvPr/>
        </p:nvSpPr>
        <p:spPr>
          <a:xfrm>
            <a:off x="566928" y="6510528"/>
            <a:ext cx="7315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 /   DIGITAL VIDEO PRODUCTION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01400" y="6501384"/>
            <a:ext cx="4023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35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25603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16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694944"/>
            <a:ext cx="10927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Peer critique &amp; class discussion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12648" y="1536192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Think → pair → share. Use evidence, not personal preference.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1792" y="2212848"/>
            <a:ext cx="10899648" cy="0"/>
          </a:xfrm>
          <a:prstGeom prst="line">
            <a:avLst/>
          </a:prstGeom>
          <a:noFill/>
          <a:ln w="1270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768096" y="2459736"/>
            <a:ext cx="5093208" cy="2093976"/>
          </a:xfrm>
          <a:prstGeom prst="roundRect">
            <a:avLst>
              <a:gd name="adj" fmla="val 7424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68096" y="2459736"/>
            <a:ext cx="77724" cy="2093976"/>
          </a:xfrm>
          <a:prstGeom prst="rect">
            <a:avLst/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24128" y="2670048"/>
            <a:ext cx="46725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TWO STARS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1033272" y="3127248"/>
            <a:ext cx="4599432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Identify two choices that help the audience understand the video.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6071616" y="2459736"/>
            <a:ext cx="5129784" cy="2093976"/>
          </a:xfrm>
          <a:prstGeom prst="roundRect">
            <a:avLst>
              <a:gd name="adj" fmla="val 7424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071616" y="2459736"/>
            <a:ext cx="77724" cy="2093976"/>
          </a:xfrm>
          <a:prstGeom prst="rect">
            <a:avLst/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327648" y="2670048"/>
            <a:ext cx="4709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WISH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336792" y="3127248"/>
            <a:ext cx="4636008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Suggest one specific improvement to pacing, audio, visuals or accessibility.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1188720" y="4992624"/>
            <a:ext cx="9802368" cy="658368"/>
          </a:xfrm>
          <a:prstGeom prst="roundRect">
            <a:avLst>
              <a:gd name="adj" fmla="val 18056"/>
            </a:avLst>
          </a:prstGeom>
          <a:solidFill>
            <a:srgbClr val="DDEEFF"/>
          </a:solidFill>
          <a:ln w="12700">
            <a:solidFill>
              <a:srgbClr val="DDEEFF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435608" y="5193792"/>
            <a:ext cx="932688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445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Teacher prompt: Which change gives the biggest improvement for the least effort?</a:t>
            </a:r>
            <a:endParaRPr lang="en-US" sz="16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419088"/>
            <a:ext cx="11091672" cy="0"/>
          </a:xfrm>
          <a:prstGeom prst="line">
            <a:avLst/>
          </a:prstGeom>
          <a:noFill/>
          <a:ln w="1397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4" name="Text 2"/>
          <p:cNvSpPr/>
          <p:nvPr/>
        </p:nvSpPr>
        <p:spPr>
          <a:xfrm>
            <a:off x="566928" y="6510528"/>
            <a:ext cx="7315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 /   DIGITAL VIDEO PRODUCTION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01400" y="6501384"/>
            <a:ext cx="4023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36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25603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16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694944"/>
            <a:ext cx="10927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Quick knowledge check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12648" y="1536192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Vote A/B/C before revealing the model answer in the instructor console.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1792" y="2212848"/>
            <a:ext cx="10899648" cy="0"/>
          </a:xfrm>
          <a:prstGeom prst="line">
            <a:avLst/>
          </a:prstGeom>
          <a:noFill/>
          <a:ln w="1270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685800" y="2569464"/>
            <a:ext cx="5358384" cy="2487168"/>
          </a:xfrm>
          <a:prstGeom prst="roundRect">
            <a:avLst>
              <a:gd name="adj" fmla="val 5515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14400" y="2770632"/>
            <a:ext cx="490118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 Which is a strong opening for a 60-second explainer?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941832" y="3520440"/>
            <a:ext cx="48006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3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A.  Clear problem or question in first seconds</a:t>
            </a:r>
            <a:endParaRPr lang="en-US" sz="1330" dirty="0"/>
          </a:p>
        </p:txBody>
      </p:sp>
      <p:sp>
        <p:nvSpPr>
          <p:cNvPr id="13" name="Text 11"/>
          <p:cNvSpPr/>
          <p:nvPr/>
        </p:nvSpPr>
        <p:spPr>
          <a:xfrm>
            <a:off x="941832" y="3950208"/>
            <a:ext cx="48006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3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B.  A 20-second unrelated logo</a:t>
            </a:r>
            <a:endParaRPr lang="en-US" sz="1330" dirty="0"/>
          </a:p>
        </p:txBody>
      </p:sp>
      <p:sp>
        <p:nvSpPr>
          <p:cNvPr id="14" name="Text 12"/>
          <p:cNvSpPr/>
          <p:nvPr/>
        </p:nvSpPr>
        <p:spPr>
          <a:xfrm>
            <a:off x="941832" y="4379976"/>
            <a:ext cx="48006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3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C.  Random visual effects</a:t>
            </a:r>
            <a:endParaRPr lang="en-US" sz="1330" dirty="0"/>
          </a:p>
        </p:txBody>
      </p:sp>
      <p:sp>
        <p:nvSpPr>
          <p:cNvPr id="15" name="Shape 13"/>
          <p:cNvSpPr/>
          <p:nvPr/>
        </p:nvSpPr>
        <p:spPr>
          <a:xfrm>
            <a:off x="6300216" y="2569464"/>
            <a:ext cx="5358384" cy="2487168"/>
          </a:xfrm>
          <a:prstGeom prst="roundRect">
            <a:avLst>
              <a:gd name="adj" fmla="val 5515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28816" y="2770632"/>
            <a:ext cx="490118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 A transition should primarily: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556248" y="3520440"/>
            <a:ext cx="48006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3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A.  Clarify a time/scene change</a:t>
            </a:r>
            <a:endParaRPr lang="en-US" sz="1330" dirty="0"/>
          </a:p>
        </p:txBody>
      </p:sp>
      <p:sp>
        <p:nvSpPr>
          <p:cNvPr id="18" name="Text 16"/>
          <p:cNvSpPr/>
          <p:nvPr/>
        </p:nvSpPr>
        <p:spPr>
          <a:xfrm>
            <a:off x="6556248" y="3950208"/>
            <a:ext cx="48006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3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B.  Appear on every cut</a:t>
            </a:r>
            <a:endParaRPr lang="en-US" sz="1330" dirty="0"/>
          </a:p>
        </p:txBody>
      </p:sp>
      <p:sp>
        <p:nvSpPr>
          <p:cNvPr id="19" name="Text 17"/>
          <p:cNvSpPr/>
          <p:nvPr/>
        </p:nvSpPr>
        <p:spPr>
          <a:xfrm>
            <a:off x="6556248" y="4379976"/>
            <a:ext cx="48006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3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C.  Hide poor audio</a:t>
            </a:r>
            <a:endParaRPr lang="en-US" sz="1330" dirty="0"/>
          </a:p>
        </p:txBody>
      </p:sp>
      <p:sp>
        <p:nvSpPr>
          <p:cNvPr id="20" name="Text 18"/>
          <p:cNvSpPr/>
          <p:nvPr/>
        </p:nvSpPr>
        <p:spPr>
          <a:xfrm>
            <a:off x="832104" y="5660136"/>
            <a:ext cx="10424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Instructor: open the HTML console to record answers and show feedback.</a:t>
            </a:r>
            <a:endParaRPr lang="en-US" sz="14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0B16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6492240"/>
            <a:ext cx="6400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A7D1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•  400 LEVEL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1201400" y="6483096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A7D1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37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76072" y="914400"/>
            <a:ext cx="1143000" cy="109728"/>
          </a:xfrm>
          <a:prstGeom prst="rect">
            <a:avLst/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344168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spc="200" kern="0" dirty="0">
                <a:solidFill>
                  <a:srgbClr val="22CF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04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2011680"/>
            <a:ext cx="106070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Audio editing, narration &amp; sound design</a:t>
            </a:r>
            <a:endParaRPr lang="en-US" sz="3700" dirty="0"/>
          </a:p>
        </p:txBody>
      </p:sp>
      <p:sp>
        <p:nvSpPr>
          <p:cNvPr id="7" name="Text 5"/>
          <p:cNvSpPr/>
          <p:nvPr/>
        </p:nvSpPr>
        <p:spPr>
          <a:xfrm>
            <a:off x="676656" y="3685032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C3D8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 every word understandable</a:t>
            </a:r>
            <a:endParaRPr lang="en-US" sz="2100" dirty="0"/>
          </a:p>
        </p:txBody>
      </p:sp>
      <p:sp>
        <p:nvSpPr>
          <p:cNvPr id="8" name="Shape 6"/>
          <p:cNvSpPr/>
          <p:nvPr/>
        </p:nvSpPr>
        <p:spPr>
          <a:xfrm>
            <a:off x="658368" y="4709160"/>
            <a:ext cx="2615184" cy="530352"/>
          </a:xfrm>
          <a:prstGeom prst="roundRect">
            <a:avLst>
              <a:gd name="adj" fmla="val 25862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05256" y="4873752"/>
            <a:ext cx="2194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120-MINUTE SESSION</a:t>
            </a:r>
            <a:endParaRPr lang="en-US" sz="13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419088"/>
            <a:ext cx="11091672" cy="0"/>
          </a:xfrm>
          <a:prstGeom prst="line">
            <a:avLst/>
          </a:prstGeom>
          <a:noFill/>
          <a:ln w="1397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4" name="Text 2"/>
          <p:cNvSpPr/>
          <p:nvPr/>
        </p:nvSpPr>
        <p:spPr>
          <a:xfrm>
            <a:off x="566928" y="6510528"/>
            <a:ext cx="7315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 /   DIGITAL VIDEO PRODUCTION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01400" y="6501384"/>
            <a:ext cx="4023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38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25603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16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694944"/>
            <a:ext cx="10927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Today’s success criteria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12648" y="1536192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Students can demonstrate these outcomes, not just define them.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1792" y="2212848"/>
            <a:ext cx="10899648" cy="0"/>
          </a:xfrm>
          <a:prstGeom prst="line">
            <a:avLst/>
          </a:prstGeom>
          <a:noFill/>
          <a:ln w="1270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786384" y="2624328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60704" y="2514600"/>
            <a:ext cx="10049256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0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Balance dialogue, background music and sound effects</a:t>
            </a:r>
            <a:endParaRPr lang="en-US" sz="2000" dirty="0"/>
          </a:p>
        </p:txBody>
      </p:sp>
      <p:sp>
        <p:nvSpPr>
          <p:cNvPr id="12" name="Shape 10"/>
          <p:cNvSpPr/>
          <p:nvPr/>
        </p:nvSpPr>
        <p:spPr>
          <a:xfrm>
            <a:off x="786384" y="3557016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60704" y="3447288"/>
            <a:ext cx="10049256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0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Record a concise voiceover with microphone technique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786384" y="4489704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60704" y="4379976"/>
            <a:ext cx="10049256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0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Identify clipping, background noise and copyright issues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777240" y="5733288"/>
            <a:ext cx="10698480" cy="384048"/>
          </a:xfrm>
          <a:prstGeom prst="roundRect">
            <a:avLst>
              <a:gd name="adj" fmla="val 23810"/>
            </a:avLst>
          </a:prstGeom>
          <a:solidFill>
            <a:srgbClr val="DDF8F3"/>
          </a:solidFill>
          <a:ln w="12700">
            <a:solidFill>
              <a:srgbClr val="DDF8F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96112" y="5833872"/>
            <a:ext cx="10332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5625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Deliverable: 90–120-second narrated MP4 with audio credit line.</a:t>
            </a:r>
            <a:endParaRPr lang="en-US" sz="12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419088"/>
            <a:ext cx="11091672" cy="0"/>
          </a:xfrm>
          <a:prstGeom prst="line">
            <a:avLst/>
          </a:prstGeom>
          <a:noFill/>
          <a:ln w="1397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4" name="Text 2"/>
          <p:cNvSpPr/>
          <p:nvPr/>
        </p:nvSpPr>
        <p:spPr>
          <a:xfrm>
            <a:off x="566928" y="6510528"/>
            <a:ext cx="7315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 /   DIGITAL VIDEO PRODUCTION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01400" y="6501384"/>
            <a:ext cx="4023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39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25603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16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694944"/>
            <a:ext cx="10927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Think in layers of sound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12648" y="1536192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Audio quality often determines whether people keep watching.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1792" y="2212848"/>
            <a:ext cx="10899648" cy="0"/>
          </a:xfrm>
          <a:prstGeom prst="line">
            <a:avLst/>
          </a:prstGeom>
          <a:noFill/>
          <a:ln w="1270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768096" y="2578608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42416" y="2468880"/>
            <a:ext cx="104150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Voiceover carries the instructional message.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768096" y="3310128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42416" y="3200400"/>
            <a:ext cx="104150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Music creates tone but must never mask speech.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768096" y="4041648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42416" y="3931920"/>
            <a:ext cx="104150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Fades and volume control reduce abrupt audio changes.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768096" y="4773168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42416" y="4663440"/>
            <a:ext cx="104150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Sound rights must be checked before publication.</a:t>
            </a:r>
            <a:endParaRPr lang="en-US" sz="18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419088"/>
            <a:ext cx="11091672" cy="0"/>
          </a:xfrm>
          <a:prstGeom prst="line">
            <a:avLst/>
          </a:prstGeom>
          <a:noFill/>
          <a:ln w="1397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4" name="Text 2"/>
          <p:cNvSpPr/>
          <p:nvPr/>
        </p:nvSpPr>
        <p:spPr>
          <a:xfrm>
            <a:off x="566928" y="6510528"/>
            <a:ext cx="7315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 /   DIGITAL VIDEO PRODUCTION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01400" y="6501384"/>
            <a:ext cx="4023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40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25603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16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694944"/>
            <a:ext cx="10927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Live demonstration — follow the steps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12648" y="1536192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Instructor projects the editor; learners perform each action immediately after it is shown.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1792" y="2212848"/>
            <a:ext cx="10899648" cy="0"/>
          </a:xfrm>
          <a:prstGeom prst="line">
            <a:avLst/>
          </a:prstGeom>
          <a:noFill/>
          <a:ln w="1270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768096" y="2514600"/>
            <a:ext cx="5257800" cy="905256"/>
          </a:xfrm>
          <a:prstGeom prst="roundRect">
            <a:avLst>
              <a:gd name="adj" fmla="val 10101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23544" y="2697480"/>
            <a:ext cx="420624" cy="393192"/>
          </a:xfrm>
          <a:prstGeom prst="roundRect">
            <a:avLst>
              <a:gd name="adj" fmla="val 20930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33272" y="2788920"/>
            <a:ext cx="1828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490472" y="2697480"/>
            <a:ext cx="432511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4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a quiet room and mic; draft a short script</a:t>
            </a:r>
            <a:endParaRPr lang="en-US" sz="1340" dirty="0"/>
          </a:p>
        </p:txBody>
      </p:sp>
      <p:sp>
        <p:nvSpPr>
          <p:cNvPr id="14" name="Shape 12"/>
          <p:cNvSpPr/>
          <p:nvPr/>
        </p:nvSpPr>
        <p:spPr>
          <a:xfrm>
            <a:off x="6318504" y="2514600"/>
            <a:ext cx="5257800" cy="905256"/>
          </a:xfrm>
          <a:prstGeom prst="roundRect">
            <a:avLst>
              <a:gd name="adj" fmla="val 10101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473952" y="2697480"/>
            <a:ext cx="420624" cy="393192"/>
          </a:xfrm>
          <a:prstGeom prst="roundRect">
            <a:avLst>
              <a:gd name="adj" fmla="val 20930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0" y="2788920"/>
            <a:ext cx="1828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040880" y="2697480"/>
            <a:ext cx="432511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4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Record voiceover in Clipchamp or import a clear recording</a:t>
            </a:r>
            <a:endParaRPr lang="en-US" sz="1340" dirty="0"/>
          </a:p>
        </p:txBody>
      </p:sp>
      <p:sp>
        <p:nvSpPr>
          <p:cNvPr id="18" name="Shape 16"/>
          <p:cNvSpPr/>
          <p:nvPr/>
        </p:nvSpPr>
        <p:spPr>
          <a:xfrm>
            <a:off x="768096" y="3593592"/>
            <a:ext cx="5257800" cy="905256"/>
          </a:xfrm>
          <a:prstGeom prst="roundRect">
            <a:avLst>
              <a:gd name="adj" fmla="val 10101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23544" y="3776472"/>
            <a:ext cx="420624" cy="393192"/>
          </a:xfrm>
          <a:prstGeom prst="roundRect">
            <a:avLst>
              <a:gd name="adj" fmla="val 20930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33272" y="3867912"/>
            <a:ext cx="1828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1490472" y="3776472"/>
            <a:ext cx="432511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4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Separate/mute source audio when appropriate</a:t>
            </a:r>
            <a:endParaRPr lang="en-US" sz="1340" dirty="0"/>
          </a:p>
        </p:txBody>
      </p:sp>
      <p:sp>
        <p:nvSpPr>
          <p:cNvPr id="22" name="Shape 20"/>
          <p:cNvSpPr/>
          <p:nvPr/>
        </p:nvSpPr>
        <p:spPr>
          <a:xfrm>
            <a:off x="6318504" y="3593592"/>
            <a:ext cx="5257800" cy="905256"/>
          </a:xfrm>
          <a:prstGeom prst="roundRect">
            <a:avLst>
              <a:gd name="adj" fmla="val 10101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473952" y="3776472"/>
            <a:ext cx="420624" cy="393192"/>
          </a:xfrm>
          <a:prstGeom prst="roundRect">
            <a:avLst>
              <a:gd name="adj" fmla="val 20930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583680" y="3867912"/>
            <a:ext cx="1828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7040880" y="3776472"/>
            <a:ext cx="432511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4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Place music below speech; reduce music during narration</a:t>
            </a:r>
            <a:endParaRPr lang="en-US" sz="1340" dirty="0"/>
          </a:p>
        </p:txBody>
      </p:sp>
      <p:sp>
        <p:nvSpPr>
          <p:cNvPr id="26" name="Shape 24"/>
          <p:cNvSpPr/>
          <p:nvPr/>
        </p:nvSpPr>
        <p:spPr>
          <a:xfrm>
            <a:off x="768096" y="4672584"/>
            <a:ext cx="5257800" cy="905256"/>
          </a:xfrm>
          <a:prstGeom prst="roundRect">
            <a:avLst>
              <a:gd name="adj" fmla="val 10101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23544" y="4855464"/>
            <a:ext cx="420624" cy="393192"/>
          </a:xfrm>
          <a:prstGeom prst="roundRect">
            <a:avLst>
              <a:gd name="adj" fmla="val 20930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033272" y="4946904"/>
            <a:ext cx="1828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1490472" y="4855464"/>
            <a:ext cx="432511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4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 short fade-in/fade-out and listen with headphones</a:t>
            </a:r>
            <a:endParaRPr lang="en-US" sz="1340" dirty="0"/>
          </a:p>
        </p:txBody>
      </p:sp>
      <p:sp>
        <p:nvSpPr>
          <p:cNvPr id="30" name="Shape 28"/>
          <p:cNvSpPr/>
          <p:nvPr/>
        </p:nvSpPr>
        <p:spPr>
          <a:xfrm>
            <a:off x="6318504" y="4672584"/>
            <a:ext cx="5257800" cy="905256"/>
          </a:xfrm>
          <a:prstGeom prst="roundRect">
            <a:avLst>
              <a:gd name="adj" fmla="val 10101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6473952" y="4855464"/>
            <a:ext cx="420624" cy="393192"/>
          </a:xfrm>
          <a:prstGeom prst="roundRect">
            <a:avLst>
              <a:gd name="adj" fmla="val 20930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583680" y="4946904"/>
            <a:ext cx="1828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7040880" y="4855464"/>
            <a:ext cx="432511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4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Export and review audio clarity on a phone</a:t>
            </a:r>
            <a:endParaRPr lang="en-US" sz="134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419088"/>
            <a:ext cx="11091672" cy="0"/>
          </a:xfrm>
          <a:prstGeom prst="line">
            <a:avLst/>
          </a:prstGeom>
          <a:noFill/>
          <a:ln w="1397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4" name="Text 2"/>
          <p:cNvSpPr/>
          <p:nvPr/>
        </p:nvSpPr>
        <p:spPr>
          <a:xfrm>
            <a:off x="566928" y="6510528"/>
            <a:ext cx="7315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 /   DIGITAL VIDEO PRODUCTION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01400" y="6501384"/>
            <a:ext cx="4023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41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25603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16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694944"/>
            <a:ext cx="10927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Production lab — independent challenge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12648" y="1536192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Timebox 30–35 minutes for students to make a real artefact.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1792" y="2212848"/>
            <a:ext cx="10899648" cy="0"/>
          </a:xfrm>
          <a:prstGeom prst="line">
            <a:avLst/>
          </a:prstGeom>
          <a:noFill/>
          <a:ln w="1270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685800" y="2514600"/>
            <a:ext cx="10835640" cy="1371600"/>
          </a:xfrm>
          <a:prstGeom prst="roundRect">
            <a:avLst>
              <a:gd name="adj" fmla="val 10000"/>
            </a:avLst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60120" y="2807208"/>
            <a:ext cx="10332720" cy="905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Create an educational explainer with spoken narration and balanced background audio.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713232" y="4178808"/>
            <a:ext cx="5248656" cy="1325880"/>
          </a:xfrm>
          <a:prstGeom prst="roundRect">
            <a:avLst>
              <a:gd name="adj" fmla="val 11724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13232" y="4178808"/>
            <a:ext cx="77724" cy="1325880"/>
          </a:xfrm>
          <a:prstGeom prst="rect">
            <a:avLst/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69264" y="4389120"/>
            <a:ext cx="48280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SUBMISSION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978408" y="4846320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90–120-second narrated MP4 with audio credit line.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6190488" y="4178808"/>
            <a:ext cx="5257800" cy="1325880"/>
          </a:xfrm>
          <a:prstGeom prst="roundRect">
            <a:avLst>
              <a:gd name="adj" fmla="val 11724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190488" y="4178808"/>
            <a:ext cx="77724" cy="1325880"/>
          </a:xfrm>
          <a:prstGeom prst="rect">
            <a:avLst/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446520" y="4389120"/>
            <a:ext cx="48371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TAKE-HOME ASSIGNMENT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6455664" y="4846320"/>
            <a:ext cx="47640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 a 2-minute screen demonstration plan with 3 learning steps.</a:t>
            </a:r>
            <a:endParaRPr lang="en-US" sz="13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419088"/>
            <a:ext cx="11091672" cy="0"/>
          </a:xfrm>
          <a:prstGeom prst="line">
            <a:avLst/>
          </a:prstGeom>
          <a:noFill/>
          <a:ln w="1397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4" name="Text 2"/>
          <p:cNvSpPr/>
          <p:nvPr/>
        </p:nvSpPr>
        <p:spPr>
          <a:xfrm>
            <a:off x="566928" y="6510528"/>
            <a:ext cx="7315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 /   DIGITAL VIDEO PRODUCTION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01400" y="6501384"/>
            <a:ext cx="4023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42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25603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16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694944"/>
            <a:ext cx="10927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Peer critique &amp; class discussion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12648" y="1536192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Think → pair → share. Use evidence, not personal preference.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1792" y="2212848"/>
            <a:ext cx="10899648" cy="0"/>
          </a:xfrm>
          <a:prstGeom prst="line">
            <a:avLst/>
          </a:prstGeom>
          <a:noFill/>
          <a:ln w="1270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768096" y="2459736"/>
            <a:ext cx="5093208" cy="2093976"/>
          </a:xfrm>
          <a:prstGeom prst="roundRect">
            <a:avLst>
              <a:gd name="adj" fmla="val 7424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68096" y="2459736"/>
            <a:ext cx="77724" cy="2093976"/>
          </a:xfrm>
          <a:prstGeom prst="rect">
            <a:avLst/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24128" y="2670048"/>
            <a:ext cx="46725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TWO STARS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1033272" y="3127248"/>
            <a:ext cx="4599432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Identify two choices that help the audience understand the video.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6071616" y="2459736"/>
            <a:ext cx="5129784" cy="2093976"/>
          </a:xfrm>
          <a:prstGeom prst="roundRect">
            <a:avLst>
              <a:gd name="adj" fmla="val 7424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071616" y="2459736"/>
            <a:ext cx="77724" cy="2093976"/>
          </a:xfrm>
          <a:prstGeom prst="rect">
            <a:avLst/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327648" y="2670048"/>
            <a:ext cx="4709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WISH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336792" y="3127248"/>
            <a:ext cx="4636008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Suggest one specific improvement to pacing, audio, visuals or accessibility.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1188720" y="4992624"/>
            <a:ext cx="9802368" cy="658368"/>
          </a:xfrm>
          <a:prstGeom prst="roundRect">
            <a:avLst>
              <a:gd name="adj" fmla="val 18056"/>
            </a:avLst>
          </a:prstGeom>
          <a:solidFill>
            <a:srgbClr val="DDEEFF"/>
          </a:solidFill>
          <a:ln w="12700">
            <a:solidFill>
              <a:srgbClr val="DDEEFF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435608" y="5193792"/>
            <a:ext cx="932688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445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Teacher prompt: Which change gives the biggest improvement for the least effort?</a:t>
            </a:r>
            <a:endParaRPr lang="en-US" sz="16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419088"/>
            <a:ext cx="11091672" cy="0"/>
          </a:xfrm>
          <a:prstGeom prst="line">
            <a:avLst/>
          </a:prstGeom>
          <a:noFill/>
          <a:ln w="1397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4" name="Text 2"/>
          <p:cNvSpPr/>
          <p:nvPr/>
        </p:nvSpPr>
        <p:spPr>
          <a:xfrm>
            <a:off x="566928" y="6510528"/>
            <a:ext cx="7315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 /   DIGITAL VIDEO PRODUCTION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01400" y="6501384"/>
            <a:ext cx="4023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43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25603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16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694944"/>
            <a:ext cx="10927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Quick knowledge check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12648" y="1536192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Vote A/B/C before revealing the model answer in the instructor console.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1792" y="2212848"/>
            <a:ext cx="10899648" cy="0"/>
          </a:xfrm>
          <a:prstGeom prst="line">
            <a:avLst/>
          </a:prstGeom>
          <a:noFill/>
          <a:ln w="1270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685800" y="2569464"/>
            <a:ext cx="5358384" cy="2487168"/>
          </a:xfrm>
          <a:prstGeom prst="roundRect">
            <a:avLst>
              <a:gd name="adj" fmla="val 5515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14400" y="2770632"/>
            <a:ext cx="490118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 When narration begins, background music should usually: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941832" y="3520440"/>
            <a:ext cx="48006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3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A.  Remain below voice level</a:t>
            </a:r>
            <a:endParaRPr lang="en-US" sz="1330" dirty="0"/>
          </a:p>
        </p:txBody>
      </p:sp>
      <p:sp>
        <p:nvSpPr>
          <p:cNvPr id="13" name="Text 11"/>
          <p:cNvSpPr/>
          <p:nvPr/>
        </p:nvSpPr>
        <p:spPr>
          <a:xfrm>
            <a:off x="941832" y="3950208"/>
            <a:ext cx="48006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3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B.  Be louder than voice</a:t>
            </a:r>
            <a:endParaRPr lang="en-US" sz="1330" dirty="0"/>
          </a:p>
        </p:txBody>
      </p:sp>
      <p:sp>
        <p:nvSpPr>
          <p:cNvPr id="14" name="Text 12"/>
          <p:cNvSpPr/>
          <p:nvPr/>
        </p:nvSpPr>
        <p:spPr>
          <a:xfrm>
            <a:off x="941832" y="4379976"/>
            <a:ext cx="48006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3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C.  Be panned hard left</a:t>
            </a:r>
            <a:endParaRPr lang="en-US" sz="1330" dirty="0"/>
          </a:p>
        </p:txBody>
      </p:sp>
      <p:sp>
        <p:nvSpPr>
          <p:cNvPr id="15" name="Shape 13"/>
          <p:cNvSpPr/>
          <p:nvPr/>
        </p:nvSpPr>
        <p:spPr>
          <a:xfrm>
            <a:off x="6300216" y="2569464"/>
            <a:ext cx="5358384" cy="2487168"/>
          </a:xfrm>
          <a:prstGeom prst="roundRect">
            <a:avLst>
              <a:gd name="adj" fmla="val 5515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28816" y="2770632"/>
            <a:ext cx="490118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 What is audio clipping?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556248" y="3520440"/>
            <a:ext cx="48006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3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A.  Distortion caused by excessive level</a:t>
            </a:r>
            <a:endParaRPr lang="en-US" sz="1330" dirty="0"/>
          </a:p>
        </p:txBody>
      </p:sp>
      <p:sp>
        <p:nvSpPr>
          <p:cNvPr id="18" name="Text 16"/>
          <p:cNvSpPr/>
          <p:nvPr/>
        </p:nvSpPr>
        <p:spPr>
          <a:xfrm>
            <a:off x="6556248" y="3950208"/>
            <a:ext cx="48006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3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B.  A text animation</a:t>
            </a:r>
            <a:endParaRPr lang="en-US" sz="1330" dirty="0"/>
          </a:p>
        </p:txBody>
      </p:sp>
      <p:sp>
        <p:nvSpPr>
          <p:cNvPr id="19" name="Text 17"/>
          <p:cNvSpPr/>
          <p:nvPr/>
        </p:nvSpPr>
        <p:spPr>
          <a:xfrm>
            <a:off x="6556248" y="4379976"/>
            <a:ext cx="48006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3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C.  The process of exporting MP4</a:t>
            </a:r>
            <a:endParaRPr lang="en-US" sz="1330" dirty="0"/>
          </a:p>
        </p:txBody>
      </p:sp>
      <p:sp>
        <p:nvSpPr>
          <p:cNvPr id="20" name="Text 18"/>
          <p:cNvSpPr/>
          <p:nvPr/>
        </p:nvSpPr>
        <p:spPr>
          <a:xfrm>
            <a:off x="832104" y="5660136"/>
            <a:ext cx="10424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Instructor: open the HTML console to record answers and show feedback.</a:t>
            </a:r>
            <a:endParaRPr lang="en-US" sz="14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0B16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6492240"/>
            <a:ext cx="6400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A7D1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•  400 LEVEL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1201400" y="6483096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A7D1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44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76072" y="914400"/>
            <a:ext cx="1143000" cy="109728"/>
          </a:xfrm>
          <a:prstGeom prst="rect">
            <a:avLst/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344168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spc="200" kern="0" dirty="0">
                <a:solidFill>
                  <a:srgbClr val="22CF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05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2011680"/>
            <a:ext cx="106070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Screen recording, webcam &amp; instructional media</a:t>
            </a:r>
            <a:endParaRPr lang="en-US" sz="3700" dirty="0"/>
          </a:p>
        </p:txBody>
      </p:sp>
      <p:sp>
        <p:nvSpPr>
          <p:cNvPr id="7" name="Text 5"/>
          <p:cNvSpPr/>
          <p:nvPr/>
        </p:nvSpPr>
        <p:spPr>
          <a:xfrm>
            <a:off x="676656" y="3685032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C3D8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Teach a process on camera</a:t>
            </a:r>
            <a:endParaRPr lang="en-US" sz="2100" dirty="0"/>
          </a:p>
        </p:txBody>
      </p:sp>
      <p:sp>
        <p:nvSpPr>
          <p:cNvPr id="8" name="Shape 6"/>
          <p:cNvSpPr/>
          <p:nvPr/>
        </p:nvSpPr>
        <p:spPr>
          <a:xfrm>
            <a:off x="658368" y="4709160"/>
            <a:ext cx="2615184" cy="530352"/>
          </a:xfrm>
          <a:prstGeom prst="roundRect">
            <a:avLst>
              <a:gd name="adj" fmla="val 25862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05256" y="4873752"/>
            <a:ext cx="2194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120-MINUTE SESSION</a:t>
            </a:r>
            <a:endParaRPr lang="en-US" sz="13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419088"/>
            <a:ext cx="11091672" cy="0"/>
          </a:xfrm>
          <a:prstGeom prst="line">
            <a:avLst/>
          </a:prstGeom>
          <a:noFill/>
          <a:ln w="1397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4" name="Text 2"/>
          <p:cNvSpPr/>
          <p:nvPr/>
        </p:nvSpPr>
        <p:spPr>
          <a:xfrm>
            <a:off x="566928" y="6510528"/>
            <a:ext cx="7315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 /   DIGITAL VIDEO PRODUCTION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01400" y="6501384"/>
            <a:ext cx="4023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45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25603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16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5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694944"/>
            <a:ext cx="10927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Today’s success criteria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12648" y="1536192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Students can demonstrate these outcomes, not just define them.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1792" y="2212848"/>
            <a:ext cx="10899648" cy="0"/>
          </a:xfrm>
          <a:prstGeom prst="line">
            <a:avLst/>
          </a:prstGeom>
          <a:noFill/>
          <a:ln w="1270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786384" y="2624328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60704" y="2514600"/>
            <a:ext cx="10049256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0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Plan and record software demonstrations</a:t>
            </a:r>
            <a:endParaRPr lang="en-US" sz="2000" dirty="0"/>
          </a:p>
        </p:txBody>
      </p:sp>
      <p:sp>
        <p:nvSpPr>
          <p:cNvPr id="12" name="Shape 10"/>
          <p:cNvSpPr/>
          <p:nvPr/>
        </p:nvSpPr>
        <p:spPr>
          <a:xfrm>
            <a:off x="786384" y="3557016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60704" y="3447288"/>
            <a:ext cx="10049256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0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Integrate screen and webcam picture-in-picture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786384" y="4489704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60704" y="4379976"/>
            <a:ext cx="10049256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0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Design short instructions that are accessible and verifiable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777240" y="5733288"/>
            <a:ext cx="10698480" cy="384048"/>
          </a:xfrm>
          <a:prstGeom prst="roundRect">
            <a:avLst>
              <a:gd name="adj" fmla="val 23810"/>
            </a:avLst>
          </a:prstGeom>
          <a:solidFill>
            <a:srgbClr val="DDF8F3"/>
          </a:solidFill>
          <a:ln w="12700">
            <a:solidFill>
              <a:srgbClr val="DDF8F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96112" y="5833872"/>
            <a:ext cx="10332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5625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Deliverable: Two-minute instructional MP4 and a checklist of three steps.</a:t>
            </a:r>
            <a:endParaRPr lang="en-US" sz="12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419088"/>
            <a:ext cx="11091672" cy="0"/>
          </a:xfrm>
          <a:prstGeom prst="line">
            <a:avLst/>
          </a:prstGeom>
          <a:noFill/>
          <a:ln w="1397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4" name="Text 2"/>
          <p:cNvSpPr/>
          <p:nvPr/>
        </p:nvSpPr>
        <p:spPr>
          <a:xfrm>
            <a:off x="566928" y="6510528"/>
            <a:ext cx="7315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 /   DIGITAL VIDEO PRODUCTION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01400" y="6501384"/>
            <a:ext cx="4023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46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25603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16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5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694944"/>
            <a:ext cx="10927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screen recording is a lesson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12648" y="1536192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Teaching clarity comes before camera presence.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1792" y="2212848"/>
            <a:ext cx="10899648" cy="0"/>
          </a:xfrm>
          <a:prstGeom prst="line">
            <a:avLst/>
          </a:prstGeom>
          <a:noFill/>
          <a:ln w="1270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768096" y="2578608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42416" y="2468880"/>
            <a:ext cx="104150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Write three learning steps before pressing Record.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768096" y="3310128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42416" y="3200400"/>
            <a:ext cx="104150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 a clean desktop; protect passwords and private data.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768096" y="4041648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42416" y="3931920"/>
            <a:ext cx="104150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Narrate slowly and show a visible result after each step.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768096" y="4773168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42416" y="4663440"/>
            <a:ext cx="104150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webcam picture-in-picture only when it adds value.</a:t>
            </a:r>
            <a:endParaRPr lang="en-US" sz="18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419088"/>
            <a:ext cx="11091672" cy="0"/>
          </a:xfrm>
          <a:prstGeom prst="line">
            <a:avLst/>
          </a:prstGeom>
          <a:noFill/>
          <a:ln w="1397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4" name="Text 2"/>
          <p:cNvSpPr/>
          <p:nvPr/>
        </p:nvSpPr>
        <p:spPr>
          <a:xfrm>
            <a:off x="566928" y="6510528"/>
            <a:ext cx="7315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 /   DIGITAL VIDEO PRODUCTION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01400" y="6501384"/>
            <a:ext cx="4023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47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25603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16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5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694944"/>
            <a:ext cx="10927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Live demonstration — follow the steps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12648" y="1536192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Instructor projects the editor; learners perform each action immediately after it is shown.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1792" y="2212848"/>
            <a:ext cx="10899648" cy="0"/>
          </a:xfrm>
          <a:prstGeom prst="line">
            <a:avLst/>
          </a:prstGeom>
          <a:noFill/>
          <a:ln w="1270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768096" y="2514600"/>
            <a:ext cx="5257800" cy="905256"/>
          </a:xfrm>
          <a:prstGeom prst="roundRect">
            <a:avLst>
              <a:gd name="adj" fmla="val 10101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23544" y="2697480"/>
            <a:ext cx="420624" cy="393192"/>
          </a:xfrm>
          <a:prstGeom prst="roundRect">
            <a:avLst>
              <a:gd name="adj" fmla="val 20930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33272" y="2788920"/>
            <a:ext cx="1828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490472" y="2697480"/>
            <a:ext cx="432511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4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Close private tabs, chats, passwords and notifications</a:t>
            </a:r>
            <a:endParaRPr lang="en-US" sz="1340" dirty="0"/>
          </a:p>
        </p:txBody>
      </p:sp>
      <p:sp>
        <p:nvSpPr>
          <p:cNvPr id="14" name="Shape 12"/>
          <p:cNvSpPr/>
          <p:nvPr/>
        </p:nvSpPr>
        <p:spPr>
          <a:xfrm>
            <a:off x="6318504" y="2514600"/>
            <a:ext cx="5257800" cy="905256"/>
          </a:xfrm>
          <a:prstGeom prst="roundRect">
            <a:avLst>
              <a:gd name="adj" fmla="val 10101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473952" y="2697480"/>
            <a:ext cx="420624" cy="393192"/>
          </a:xfrm>
          <a:prstGeom prst="roundRect">
            <a:avLst>
              <a:gd name="adj" fmla="val 20930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0" y="2788920"/>
            <a:ext cx="1828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040880" y="2697480"/>
            <a:ext cx="432511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4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 an example such as formatting a Word heading</a:t>
            </a:r>
            <a:endParaRPr lang="en-US" sz="1340" dirty="0"/>
          </a:p>
        </p:txBody>
      </p:sp>
      <p:sp>
        <p:nvSpPr>
          <p:cNvPr id="18" name="Shape 16"/>
          <p:cNvSpPr/>
          <p:nvPr/>
        </p:nvSpPr>
        <p:spPr>
          <a:xfrm>
            <a:off x="768096" y="3593592"/>
            <a:ext cx="5257800" cy="905256"/>
          </a:xfrm>
          <a:prstGeom prst="roundRect">
            <a:avLst>
              <a:gd name="adj" fmla="val 10101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23544" y="3776472"/>
            <a:ext cx="420624" cy="393192"/>
          </a:xfrm>
          <a:prstGeom prst="roundRect">
            <a:avLst>
              <a:gd name="adj" fmla="val 20930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33272" y="3867912"/>
            <a:ext cx="1828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1490472" y="3776472"/>
            <a:ext cx="432511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4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Record &amp; create / screen recording as available</a:t>
            </a:r>
            <a:endParaRPr lang="en-US" sz="1340" dirty="0"/>
          </a:p>
        </p:txBody>
      </p:sp>
      <p:sp>
        <p:nvSpPr>
          <p:cNvPr id="22" name="Shape 20"/>
          <p:cNvSpPr/>
          <p:nvPr/>
        </p:nvSpPr>
        <p:spPr>
          <a:xfrm>
            <a:off x="6318504" y="3593592"/>
            <a:ext cx="5257800" cy="905256"/>
          </a:xfrm>
          <a:prstGeom prst="roundRect">
            <a:avLst>
              <a:gd name="adj" fmla="val 10101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473952" y="3776472"/>
            <a:ext cx="420624" cy="393192"/>
          </a:xfrm>
          <a:prstGeom prst="roundRect">
            <a:avLst>
              <a:gd name="adj" fmla="val 20930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583680" y="3867912"/>
            <a:ext cx="1828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7040880" y="3776472"/>
            <a:ext cx="432511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4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Select tab/window or screen; narrate three visible steps</a:t>
            </a:r>
            <a:endParaRPr lang="en-US" sz="1340" dirty="0"/>
          </a:p>
        </p:txBody>
      </p:sp>
      <p:sp>
        <p:nvSpPr>
          <p:cNvPr id="26" name="Shape 24"/>
          <p:cNvSpPr/>
          <p:nvPr/>
        </p:nvSpPr>
        <p:spPr>
          <a:xfrm>
            <a:off x="768096" y="4672584"/>
            <a:ext cx="5257800" cy="905256"/>
          </a:xfrm>
          <a:prstGeom prst="roundRect">
            <a:avLst>
              <a:gd name="adj" fmla="val 10101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23544" y="4855464"/>
            <a:ext cx="420624" cy="393192"/>
          </a:xfrm>
          <a:prstGeom prst="roundRect">
            <a:avLst>
              <a:gd name="adj" fmla="val 20930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033272" y="4946904"/>
            <a:ext cx="1828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1490472" y="4855464"/>
            <a:ext cx="432511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4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Import recording into editor and trim pauses; add step labels</a:t>
            </a:r>
            <a:endParaRPr lang="en-US" sz="1340" dirty="0"/>
          </a:p>
        </p:txBody>
      </p:sp>
      <p:sp>
        <p:nvSpPr>
          <p:cNvPr id="30" name="Shape 28"/>
          <p:cNvSpPr/>
          <p:nvPr/>
        </p:nvSpPr>
        <p:spPr>
          <a:xfrm>
            <a:off x="6318504" y="4672584"/>
            <a:ext cx="5257800" cy="905256"/>
          </a:xfrm>
          <a:prstGeom prst="roundRect">
            <a:avLst>
              <a:gd name="adj" fmla="val 10101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6473952" y="4855464"/>
            <a:ext cx="420624" cy="393192"/>
          </a:xfrm>
          <a:prstGeom prst="roundRect">
            <a:avLst>
              <a:gd name="adj" fmla="val 20930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583680" y="4946904"/>
            <a:ext cx="1828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7040880" y="4855464"/>
            <a:ext cx="432511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4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If enabled, layer a webcam overlay; export to MP4</a:t>
            </a:r>
            <a:endParaRPr lang="en-US" sz="134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419088"/>
            <a:ext cx="11091672" cy="0"/>
          </a:xfrm>
          <a:prstGeom prst="line">
            <a:avLst/>
          </a:prstGeom>
          <a:noFill/>
          <a:ln w="1397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4" name="Text 2"/>
          <p:cNvSpPr/>
          <p:nvPr/>
        </p:nvSpPr>
        <p:spPr>
          <a:xfrm>
            <a:off x="566928" y="6510528"/>
            <a:ext cx="7315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 /   DIGITAL VIDEO PRODUCTION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01400" y="6501384"/>
            <a:ext cx="4023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48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25603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16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5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694944"/>
            <a:ext cx="10927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Production lab — independent challenge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12648" y="1536192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Timebox 30–35 minutes for students to make a real artefact.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1792" y="2212848"/>
            <a:ext cx="10899648" cy="0"/>
          </a:xfrm>
          <a:prstGeom prst="line">
            <a:avLst/>
          </a:prstGeom>
          <a:noFill/>
          <a:ln w="1270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685800" y="2514600"/>
            <a:ext cx="10835640" cy="1371600"/>
          </a:xfrm>
          <a:prstGeom prst="roundRect">
            <a:avLst>
              <a:gd name="adj" fmla="val 10000"/>
            </a:avLst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60120" y="2807208"/>
            <a:ext cx="10332720" cy="905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Teach one safe, repeatable digital skill in 2 minutes with a screen recording and three visible steps.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713232" y="4178808"/>
            <a:ext cx="5248656" cy="1325880"/>
          </a:xfrm>
          <a:prstGeom prst="roundRect">
            <a:avLst>
              <a:gd name="adj" fmla="val 11724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13232" y="4178808"/>
            <a:ext cx="77724" cy="1325880"/>
          </a:xfrm>
          <a:prstGeom prst="rect">
            <a:avLst/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69264" y="4389120"/>
            <a:ext cx="48280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SUBMISSION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978408" y="4846320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Two-minute instructional MP4 and a checklist of three steps.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6190488" y="4178808"/>
            <a:ext cx="5257800" cy="1325880"/>
          </a:xfrm>
          <a:prstGeom prst="roundRect">
            <a:avLst>
              <a:gd name="adj" fmla="val 11724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190488" y="4178808"/>
            <a:ext cx="77724" cy="1325880"/>
          </a:xfrm>
          <a:prstGeom prst="rect">
            <a:avLst/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446520" y="4389120"/>
            <a:ext cx="48371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TAKE-HOME ASSIGNMENT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6455664" y="4846320"/>
            <a:ext cx="47640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Bring Week 5 tutorial to Week 6 for captioning and accessibility remediation.</a:t>
            </a:r>
            <a:endParaRPr lang="en-US" sz="135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419088"/>
            <a:ext cx="11091672" cy="0"/>
          </a:xfrm>
          <a:prstGeom prst="line">
            <a:avLst/>
          </a:prstGeom>
          <a:noFill/>
          <a:ln w="1397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4" name="Text 2"/>
          <p:cNvSpPr/>
          <p:nvPr/>
        </p:nvSpPr>
        <p:spPr>
          <a:xfrm>
            <a:off x="566928" y="6510528"/>
            <a:ext cx="7315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 /   DIGITAL VIDEO PRODUCTION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01400" y="6501384"/>
            <a:ext cx="4023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49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25603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16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5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694944"/>
            <a:ext cx="10927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Peer critique &amp; class discussion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12648" y="1536192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Think → pair → share. Use evidence, not personal preference.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1792" y="2212848"/>
            <a:ext cx="10899648" cy="0"/>
          </a:xfrm>
          <a:prstGeom prst="line">
            <a:avLst/>
          </a:prstGeom>
          <a:noFill/>
          <a:ln w="1270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768096" y="2459736"/>
            <a:ext cx="5093208" cy="2093976"/>
          </a:xfrm>
          <a:prstGeom prst="roundRect">
            <a:avLst>
              <a:gd name="adj" fmla="val 7424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68096" y="2459736"/>
            <a:ext cx="77724" cy="2093976"/>
          </a:xfrm>
          <a:prstGeom prst="rect">
            <a:avLst/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24128" y="2670048"/>
            <a:ext cx="46725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TWO STARS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1033272" y="3127248"/>
            <a:ext cx="4599432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Identify two choices that help the audience understand the video.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6071616" y="2459736"/>
            <a:ext cx="5129784" cy="2093976"/>
          </a:xfrm>
          <a:prstGeom prst="roundRect">
            <a:avLst>
              <a:gd name="adj" fmla="val 7424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071616" y="2459736"/>
            <a:ext cx="77724" cy="2093976"/>
          </a:xfrm>
          <a:prstGeom prst="rect">
            <a:avLst/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327648" y="2670048"/>
            <a:ext cx="4709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WISH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336792" y="3127248"/>
            <a:ext cx="4636008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Suggest one specific improvement to pacing, audio, visuals or accessibility.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1188720" y="4992624"/>
            <a:ext cx="9802368" cy="658368"/>
          </a:xfrm>
          <a:prstGeom prst="roundRect">
            <a:avLst>
              <a:gd name="adj" fmla="val 18056"/>
            </a:avLst>
          </a:prstGeom>
          <a:solidFill>
            <a:srgbClr val="DDEEFF"/>
          </a:solidFill>
          <a:ln w="12700">
            <a:solidFill>
              <a:srgbClr val="DDEEFF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435608" y="5193792"/>
            <a:ext cx="932688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445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Teacher prompt: Which change gives the biggest improvement for the least effort?</a:t>
            </a:r>
            <a:endParaRPr lang="en-US" sz="16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419088"/>
            <a:ext cx="11091672" cy="0"/>
          </a:xfrm>
          <a:prstGeom prst="line">
            <a:avLst/>
          </a:prstGeom>
          <a:noFill/>
          <a:ln w="1397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4" name="Text 2"/>
          <p:cNvSpPr/>
          <p:nvPr/>
        </p:nvSpPr>
        <p:spPr>
          <a:xfrm>
            <a:off x="566928" y="6510528"/>
            <a:ext cx="7315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 /   DIGITAL VIDEO PRODUCTION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01400" y="6501384"/>
            <a:ext cx="4023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50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25603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16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5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694944"/>
            <a:ext cx="10927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Quick knowledge check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12648" y="1536192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Vote A/B/C before revealing the model answer in the instructor console.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1792" y="2212848"/>
            <a:ext cx="10899648" cy="0"/>
          </a:xfrm>
          <a:prstGeom prst="line">
            <a:avLst/>
          </a:prstGeom>
          <a:noFill/>
          <a:ln w="1270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685800" y="2569464"/>
            <a:ext cx="5358384" cy="2487168"/>
          </a:xfrm>
          <a:prstGeom prst="roundRect">
            <a:avLst>
              <a:gd name="adj" fmla="val 5515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14400" y="2770632"/>
            <a:ext cx="490118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 Before sharing your screen, you should: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941832" y="3520440"/>
            <a:ext cx="48006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3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A.  Close confidential content and notifications</a:t>
            </a:r>
            <a:endParaRPr lang="en-US" sz="1330" dirty="0"/>
          </a:p>
        </p:txBody>
      </p:sp>
      <p:sp>
        <p:nvSpPr>
          <p:cNvPr id="13" name="Text 11"/>
          <p:cNvSpPr/>
          <p:nvPr/>
        </p:nvSpPr>
        <p:spPr>
          <a:xfrm>
            <a:off x="941832" y="3950208"/>
            <a:ext cx="48006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3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B.  Show your password manager</a:t>
            </a:r>
            <a:endParaRPr lang="en-US" sz="1330" dirty="0"/>
          </a:p>
        </p:txBody>
      </p:sp>
      <p:sp>
        <p:nvSpPr>
          <p:cNvPr id="14" name="Text 12"/>
          <p:cNvSpPr/>
          <p:nvPr/>
        </p:nvSpPr>
        <p:spPr>
          <a:xfrm>
            <a:off x="941832" y="4379976"/>
            <a:ext cx="48006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3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C.  Disable audio permanently</a:t>
            </a:r>
            <a:endParaRPr lang="en-US" sz="1330" dirty="0"/>
          </a:p>
        </p:txBody>
      </p:sp>
      <p:sp>
        <p:nvSpPr>
          <p:cNvPr id="15" name="Shape 13"/>
          <p:cNvSpPr/>
          <p:nvPr/>
        </p:nvSpPr>
        <p:spPr>
          <a:xfrm>
            <a:off x="6300216" y="2569464"/>
            <a:ext cx="5358384" cy="2487168"/>
          </a:xfrm>
          <a:prstGeom prst="roundRect">
            <a:avLst>
              <a:gd name="adj" fmla="val 5515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28816" y="2770632"/>
            <a:ext cx="490118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 What does picture-in-picture show?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556248" y="3520440"/>
            <a:ext cx="48006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3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A.  Two video layers in one frame</a:t>
            </a:r>
            <a:endParaRPr lang="en-US" sz="1330" dirty="0"/>
          </a:p>
        </p:txBody>
      </p:sp>
      <p:sp>
        <p:nvSpPr>
          <p:cNvPr id="18" name="Text 16"/>
          <p:cNvSpPr/>
          <p:nvPr/>
        </p:nvSpPr>
        <p:spPr>
          <a:xfrm>
            <a:off x="6556248" y="3950208"/>
            <a:ext cx="48006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3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B.  A higher export bitrate</a:t>
            </a:r>
            <a:endParaRPr lang="en-US" sz="1330" dirty="0"/>
          </a:p>
        </p:txBody>
      </p:sp>
      <p:sp>
        <p:nvSpPr>
          <p:cNvPr id="19" name="Text 17"/>
          <p:cNvSpPr/>
          <p:nvPr/>
        </p:nvSpPr>
        <p:spPr>
          <a:xfrm>
            <a:off x="6556248" y="4379976"/>
            <a:ext cx="48006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3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C.  Only a static thumbnail</a:t>
            </a:r>
            <a:endParaRPr lang="en-US" sz="1330" dirty="0"/>
          </a:p>
        </p:txBody>
      </p:sp>
      <p:sp>
        <p:nvSpPr>
          <p:cNvPr id="20" name="Text 18"/>
          <p:cNvSpPr/>
          <p:nvPr/>
        </p:nvSpPr>
        <p:spPr>
          <a:xfrm>
            <a:off x="832104" y="5660136"/>
            <a:ext cx="10424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Instructor: open the HTML console to record answers and show feedback.</a:t>
            </a:r>
            <a:endParaRPr lang="en-US" sz="14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0B16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6492240"/>
            <a:ext cx="6400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A7D1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•  400 LEVEL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1201400" y="6483096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A7D1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51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76072" y="914400"/>
            <a:ext cx="1143000" cy="109728"/>
          </a:xfrm>
          <a:prstGeom prst="rect">
            <a:avLst/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344168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spc="200" kern="0" dirty="0">
                <a:solidFill>
                  <a:srgbClr val="22CF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06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2011680"/>
            <a:ext cx="106070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editing, auto-captions &amp; accessibility</a:t>
            </a:r>
            <a:endParaRPr lang="en-US" sz="3700" dirty="0"/>
          </a:p>
        </p:txBody>
      </p:sp>
      <p:sp>
        <p:nvSpPr>
          <p:cNvPr id="7" name="Text 5"/>
          <p:cNvSpPr/>
          <p:nvPr/>
        </p:nvSpPr>
        <p:spPr>
          <a:xfrm>
            <a:off x="676656" y="3685032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C3D8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faster without surrendering quality</a:t>
            </a:r>
            <a:endParaRPr lang="en-US" sz="2100" dirty="0"/>
          </a:p>
        </p:txBody>
      </p:sp>
      <p:sp>
        <p:nvSpPr>
          <p:cNvPr id="8" name="Shape 6"/>
          <p:cNvSpPr/>
          <p:nvPr/>
        </p:nvSpPr>
        <p:spPr>
          <a:xfrm>
            <a:off x="658368" y="4709160"/>
            <a:ext cx="2615184" cy="530352"/>
          </a:xfrm>
          <a:prstGeom prst="roundRect">
            <a:avLst>
              <a:gd name="adj" fmla="val 25862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05256" y="4873752"/>
            <a:ext cx="2194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120-MINUTE SESSION</a:t>
            </a:r>
            <a:endParaRPr lang="en-US" sz="13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419088"/>
            <a:ext cx="11091672" cy="0"/>
          </a:xfrm>
          <a:prstGeom prst="line">
            <a:avLst/>
          </a:prstGeom>
          <a:noFill/>
          <a:ln w="1397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4" name="Text 2"/>
          <p:cNvSpPr/>
          <p:nvPr/>
        </p:nvSpPr>
        <p:spPr>
          <a:xfrm>
            <a:off x="566928" y="6510528"/>
            <a:ext cx="7315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 /   DIGITAL VIDEO PRODUCTION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01400" y="6501384"/>
            <a:ext cx="4023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52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25603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16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6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694944"/>
            <a:ext cx="10927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Today’s success criteria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12648" y="1536192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Students can demonstrate these outcomes, not just define them.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1792" y="2212848"/>
            <a:ext cx="10899648" cy="0"/>
          </a:xfrm>
          <a:prstGeom prst="line">
            <a:avLst/>
          </a:prstGeom>
          <a:noFill/>
          <a:ln w="1270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786384" y="2624328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60704" y="2514600"/>
            <a:ext cx="10049256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0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available captions/transcript tools responsibly</a:t>
            </a:r>
            <a:endParaRPr lang="en-US" sz="2000" dirty="0"/>
          </a:p>
        </p:txBody>
      </p:sp>
      <p:sp>
        <p:nvSpPr>
          <p:cNvPr id="12" name="Shape 10"/>
          <p:cNvSpPr/>
          <p:nvPr/>
        </p:nvSpPr>
        <p:spPr>
          <a:xfrm>
            <a:off x="786384" y="3557016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60704" y="3447288"/>
            <a:ext cx="10049256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0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 and correct AI-generated transcription errors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786384" y="4489704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60704" y="4379976"/>
            <a:ext cx="10049256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0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Evaluate AI tools for privacy, bias and reliability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777240" y="5733288"/>
            <a:ext cx="10698480" cy="384048"/>
          </a:xfrm>
          <a:prstGeom prst="roundRect">
            <a:avLst>
              <a:gd name="adj" fmla="val 23810"/>
            </a:avLst>
          </a:prstGeom>
          <a:solidFill>
            <a:srgbClr val="DDF8F3"/>
          </a:solidFill>
          <a:ln w="12700">
            <a:solidFill>
              <a:srgbClr val="DDF8F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96112" y="5833872"/>
            <a:ext cx="10332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5625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Deliverable: Captioned MP4, corrected transcript or caption screenshots, and accuracy reflection.</a:t>
            </a:r>
            <a:endParaRPr lang="en-US" sz="12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419088"/>
            <a:ext cx="11091672" cy="0"/>
          </a:xfrm>
          <a:prstGeom prst="line">
            <a:avLst/>
          </a:prstGeom>
          <a:noFill/>
          <a:ln w="1397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4" name="Text 2"/>
          <p:cNvSpPr/>
          <p:nvPr/>
        </p:nvSpPr>
        <p:spPr>
          <a:xfrm>
            <a:off x="566928" y="6510528"/>
            <a:ext cx="7315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 /   DIGITAL VIDEO PRODUCTION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01400" y="6501384"/>
            <a:ext cx="4023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53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25603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16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6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694944"/>
            <a:ext cx="10927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AI: acceleration with editorial responsibility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12648" y="1536192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Human verification is non-negotiable.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1792" y="2212848"/>
            <a:ext cx="10899648" cy="0"/>
          </a:xfrm>
          <a:prstGeom prst="line">
            <a:avLst/>
          </a:prstGeom>
          <a:noFill/>
          <a:ln w="1270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768096" y="2578608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42416" y="2468880"/>
            <a:ext cx="104150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Auto-captions support accessibility but require review.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768096" y="3310128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42416" y="3200400"/>
            <a:ext cx="104150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transcription may miss names, accents and specialist terms.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768096" y="4041648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42416" y="3931920"/>
            <a:ext cx="104150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Work/school and personal Clipchamp features can differ.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768096" y="4773168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42416" y="4663440"/>
            <a:ext cx="104150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Ask what data the tool processes and who may see it.</a:t>
            </a:r>
            <a:endParaRPr lang="en-US" sz="18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419088"/>
            <a:ext cx="11091672" cy="0"/>
          </a:xfrm>
          <a:prstGeom prst="line">
            <a:avLst/>
          </a:prstGeom>
          <a:noFill/>
          <a:ln w="1397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4" name="Text 2"/>
          <p:cNvSpPr/>
          <p:nvPr/>
        </p:nvSpPr>
        <p:spPr>
          <a:xfrm>
            <a:off x="566928" y="6510528"/>
            <a:ext cx="7315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 /   DIGITAL VIDEO PRODUCTION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01400" y="6501384"/>
            <a:ext cx="4023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54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25603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16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6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694944"/>
            <a:ext cx="10927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Live demonstration — follow the steps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12648" y="1536192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Instructor projects the editor; learners perform each action immediately after it is shown.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1792" y="2212848"/>
            <a:ext cx="10899648" cy="0"/>
          </a:xfrm>
          <a:prstGeom prst="line">
            <a:avLst/>
          </a:prstGeom>
          <a:noFill/>
          <a:ln w="1270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768096" y="2514600"/>
            <a:ext cx="5257800" cy="905256"/>
          </a:xfrm>
          <a:prstGeom prst="roundRect">
            <a:avLst>
              <a:gd name="adj" fmla="val 10101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23544" y="2697480"/>
            <a:ext cx="420624" cy="393192"/>
          </a:xfrm>
          <a:prstGeom prst="roundRect">
            <a:avLst>
              <a:gd name="adj" fmla="val 20930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33272" y="2788920"/>
            <a:ext cx="1828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490472" y="2697480"/>
            <a:ext cx="432511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4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Open Week 5 tutorial and inspect speech clarity</a:t>
            </a:r>
            <a:endParaRPr lang="en-US" sz="1340" dirty="0"/>
          </a:p>
        </p:txBody>
      </p:sp>
      <p:sp>
        <p:nvSpPr>
          <p:cNvPr id="14" name="Shape 12"/>
          <p:cNvSpPr/>
          <p:nvPr/>
        </p:nvSpPr>
        <p:spPr>
          <a:xfrm>
            <a:off x="6318504" y="2514600"/>
            <a:ext cx="5257800" cy="905256"/>
          </a:xfrm>
          <a:prstGeom prst="roundRect">
            <a:avLst>
              <a:gd name="adj" fmla="val 10101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473952" y="2697480"/>
            <a:ext cx="420624" cy="393192"/>
          </a:xfrm>
          <a:prstGeom prst="roundRect">
            <a:avLst>
              <a:gd name="adj" fmla="val 20930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0" y="2788920"/>
            <a:ext cx="1828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040880" y="2697480"/>
            <a:ext cx="432511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4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captions/transcription where available in account type</a:t>
            </a:r>
            <a:endParaRPr lang="en-US" sz="1340" dirty="0"/>
          </a:p>
        </p:txBody>
      </p:sp>
      <p:sp>
        <p:nvSpPr>
          <p:cNvPr id="18" name="Shape 16"/>
          <p:cNvSpPr/>
          <p:nvPr/>
        </p:nvSpPr>
        <p:spPr>
          <a:xfrm>
            <a:off x="768096" y="3593592"/>
            <a:ext cx="5257800" cy="905256"/>
          </a:xfrm>
          <a:prstGeom prst="roundRect">
            <a:avLst>
              <a:gd name="adj" fmla="val 10101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23544" y="3776472"/>
            <a:ext cx="420624" cy="393192"/>
          </a:xfrm>
          <a:prstGeom prst="roundRect">
            <a:avLst>
              <a:gd name="adj" fmla="val 20930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33272" y="3867912"/>
            <a:ext cx="1828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1490472" y="3776472"/>
            <a:ext cx="432511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4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Generate automatic captions; wait for analysis</a:t>
            </a:r>
            <a:endParaRPr lang="en-US" sz="1340" dirty="0"/>
          </a:p>
        </p:txBody>
      </p:sp>
      <p:sp>
        <p:nvSpPr>
          <p:cNvPr id="22" name="Shape 20"/>
          <p:cNvSpPr/>
          <p:nvPr/>
        </p:nvSpPr>
        <p:spPr>
          <a:xfrm>
            <a:off x="6318504" y="3593592"/>
            <a:ext cx="5257800" cy="905256"/>
          </a:xfrm>
          <a:prstGeom prst="roundRect">
            <a:avLst>
              <a:gd name="adj" fmla="val 10101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473952" y="3776472"/>
            <a:ext cx="420624" cy="393192"/>
          </a:xfrm>
          <a:prstGeom prst="roundRect">
            <a:avLst>
              <a:gd name="adj" fmla="val 20930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583680" y="3867912"/>
            <a:ext cx="1828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7040880" y="3776472"/>
            <a:ext cx="432511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4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Correct names, subject terms, punctuation and timestamps</a:t>
            </a:r>
            <a:endParaRPr lang="en-US" sz="1340" dirty="0"/>
          </a:p>
        </p:txBody>
      </p:sp>
      <p:sp>
        <p:nvSpPr>
          <p:cNvPr id="26" name="Shape 24"/>
          <p:cNvSpPr/>
          <p:nvPr/>
        </p:nvSpPr>
        <p:spPr>
          <a:xfrm>
            <a:off x="768096" y="4672584"/>
            <a:ext cx="5257800" cy="905256"/>
          </a:xfrm>
          <a:prstGeom prst="roundRect">
            <a:avLst>
              <a:gd name="adj" fmla="val 10101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23544" y="4855464"/>
            <a:ext cx="420624" cy="393192"/>
          </a:xfrm>
          <a:prstGeom prst="roundRect">
            <a:avLst>
              <a:gd name="adj" fmla="val 20930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033272" y="4946904"/>
            <a:ext cx="1828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1490472" y="4855464"/>
            <a:ext cx="432511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4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caption contrast, line length and coverage</a:t>
            </a:r>
            <a:endParaRPr lang="en-US" sz="1340" dirty="0"/>
          </a:p>
        </p:txBody>
      </p:sp>
      <p:sp>
        <p:nvSpPr>
          <p:cNvPr id="30" name="Shape 28"/>
          <p:cNvSpPr/>
          <p:nvPr/>
        </p:nvSpPr>
        <p:spPr>
          <a:xfrm>
            <a:off x="6318504" y="4672584"/>
            <a:ext cx="5257800" cy="905256"/>
          </a:xfrm>
          <a:prstGeom prst="roundRect">
            <a:avLst>
              <a:gd name="adj" fmla="val 10101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6473952" y="4855464"/>
            <a:ext cx="420624" cy="393192"/>
          </a:xfrm>
          <a:prstGeom prst="roundRect">
            <a:avLst>
              <a:gd name="adj" fmla="val 20930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583680" y="4946904"/>
            <a:ext cx="1828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7040880" y="4855464"/>
            <a:ext cx="432511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4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Export video; download transcript/SRT if offered</a:t>
            </a:r>
            <a:endParaRPr lang="en-US" sz="134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419088"/>
            <a:ext cx="11091672" cy="0"/>
          </a:xfrm>
          <a:prstGeom prst="line">
            <a:avLst/>
          </a:prstGeom>
          <a:noFill/>
          <a:ln w="1397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4" name="Text 2"/>
          <p:cNvSpPr/>
          <p:nvPr/>
        </p:nvSpPr>
        <p:spPr>
          <a:xfrm>
            <a:off x="566928" y="6510528"/>
            <a:ext cx="7315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 /   DIGITAL VIDEO PRODUCTION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01400" y="6501384"/>
            <a:ext cx="4023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55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25603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16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6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694944"/>
            <a:ext cx="10927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Production lab — independent challenge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12648" y="1536192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Timebox 30–35 minutes for students to make a real artefact.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1792" y="2212848"/>
            <a:ext cx="10899648" cy="0"/>
          </a:xfrm>
          <a:prstGeom prst="line">
            <a:avLst/>
          </a:prstGeom>
          <a:noFill/>
          <a:ln w="1270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685800" y="2514600"/>
            <a:ext cx="10835640" cy="1371600"/>
          </a:xfrm>
          <a:prstGeom prst="roundRect">
            <a:avLst>
              <a:gd name="adj" fmla="val 10000"/>
            </a:avLst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60120" y="2807208"/>
            <a:ext cx="10332720" cy="905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Caption your instructional video and make it understandable with the sound turned off.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713232" y="4178808"/>
            <a:ext cx="5248656" cy="1325880"/>
          </a:xfrm>
          <a:prstGeom prst="roundRect">
            <a:avLst>
              <a:gd name="adj" fmla="val 11724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13232" y="4178808"/>
            <a:ext cx="77724" cy="1325880"/>
          </a:xfrm>
          <a:prstGeom prst="rect">
            <a:avLst/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69264" y="4389120"/>
            <a:ext cx="48280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SUBMISSION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978408" y="4846320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Captioned MP4, corrected transcript or caption screenshots, and accuracy reflection.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6190488" y="4178808"/>
            <a:ext cx="5257800" cy="1325880"/>
          </a:xfrm>
          <a:prstGeom prst="roundRect">
            <a:avLst>
              <a:gd name="adj" fmla="val 11724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190488" y="4178808"/>
            <a:ext cx="77724" cy="1325880"/>
          </a:xfrm>
          <a:prstGeom prst="rect">
            <a:avLst/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446520" y="4389120"/>
            <a:ext cx="48371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TAKE-HOME ASSIGNMENT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6455664" y="4846320"/>
            <a:ext cx="47640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final project topic and submit a concept brief, storyboard, intended audience and permissions plan.</a:t>
            </a:r>
            <a:endParaRPr lang="en-US" sz="135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419088"/>
            <a:ext cx="11091672" cy="0"/>
          </a:xfrm>
          <a:prstGeom prst="line">
            <a:avLst/>
          </a:prstGeom>
          <a:noFill/>
          <a:ln w="1397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4" name="Text 2"/>
          <p:cNvSpPr/>
          <p:nvPr/>
        </p:nvSpPr>
        <p:spPr>
          <a:xfrm>
            <a:off x="566928" y="6510528"/>
            <a:ext cx="7315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 /   DIGITAL VIDEO PRODUCTION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01400" y="6501384"/>
            <a:ext cx="4023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56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25603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16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6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694944"/>
            <a:ext cx="10927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Peer critique &amp; class discussion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12648" y="1536192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Think → pair → share. Use evidence, not personal preference.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1792" y="2212848"/>
            <a:ext cx="10899648" cy="0"/>
          </a:xfrm>
          <a:prstGeom prst="line">
            <a:avLst/>
          </a:prstGeom>
          <a:noFill/>
          <a:ln w="1270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768096" y="2459736"/>
            <a:ext cx="5093208" cy="2093976"/>
          </a:xfrm>
          <a:prstGeom prst="roundRect">
            <a:avLst>
              <a:gd name="adj" fmla="val 7424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68096" y="2459736"/>
            <a:ext cx="77724" cy="2093976"/>
          </a:xfrm>
          <a:prstGeom prst="rect">
            <a:avLst/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24128" y="2670048"/>
            <a:ext cx="46725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TWO STARS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1033272" y="3127248"/>
            <a:ext cx="4599432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Identify two choices that help the audience understand the video.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6071616" y="2459736"/>
            <a:ext cx="5129784" cy="2093976"/>
          </a:xfrm>
          <a:prstGeom prst="roundRect">
            <a:avLst>
              <a:gd name="adj" fmla="val 7424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071616" y="2459736"/>
            <a:ext cx="77724" cy="2093976"/>
          </a:xfrm>
          <a:prstGeom prst="rect">
            <a:avLst/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327648" y="2670048"/>
            <a:ext cx="4709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WISH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336792" y="3127248"/>
            <a:ext cx="4636008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Suggest one specific improvement to pacing, audio, visuals or accessibility.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1188720" y="4992624"/>
            <a:ext cx="9802368" cy="658368"/>
          </a:xfrm>
          <a:prstGeom prst="roundRect">
            <a:avLst>
              <a:gd name="adj" fmla="val 18056"/>
            </a:avLst>
          </a:prstGeom>
          <a:solidFill>
            <a:srgbClr val="DDEEFF"/>
          </a:solidFill>
          <a:ln w="12700">
            <a:solidFill>
              <a:srgbClr val="DDEEFF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435608" y="5193792"/>
            <a:ext cx="932688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445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Teacher prompt: Which change gives the biggest improvement for the least effort?</a:t>
            </a:r>
            <a:endParaRPr lang="en-US" sz="160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419088"/>
            <a:ext cx="11091672" cy="0"/>
          </a:xfrm>
          <a:prstGeom prst="line">
            <a:avLst/>
          </a:prstGeom>
          <a:noFill/>
          <a:ln w="1397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4" name="Text 2"/>
          <p:cNvSpPr/>
          <p:nvPr/>
        </p:nvSpPr>
        <p:spPr>
          <a:xfrm>
            <a:off x="566928" y="6510528"/>
            <a:ext cx="7315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 /   DIGITAL VIDEO PRODUCTION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01400" y="6501384"/>
            <a:ext cx="4023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57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25603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16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6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694944"/>
            <a:ext cx="10927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Quick knowledge check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12648" y="1536192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Vote A/B/C before revealing the model answer in the instructor console.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1792" y="2212848"/>
            <a:ext cx="10899648" cy="0"/>
          </a:xfrm>
          <a:prstGeom prst="line">
            <a:avLst/>
          </a:prstGeom>
          <a:noFill/>
          <a:ln w="1270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685800" y="2569464"/>
            <a:ext cx="5358384" cy="2487168"/>
          </a:xfrm>
          <a:prstGeom prst="roundRect">
            <a:avLst>
              <a:gd name="adj" fmla="val 5515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14400" y="2770632"/>
            <a:ext cx="490118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 AI-generated captions should be treated as: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941832" y="3520440"/>
            <a:ext cx="48006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3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A.  A first draft requiring review</a:t>
            </a:r>
            <a:endParaRPr lang="en-US" sz="1330" dirty="0"/>
          </a:p>
        </p:txBody>
      </p:sp>
      <p:sp>
        <p:nvSpPr>
          <p:cNvPr id="13" name="Text 11"/>
          <p:cNvSpPr/>
          <p:nvPr/>
        </p:nvSpPr>
        <p:spPr>
          <a:xfrm>
            <a:off x="941832" y="3950208"/>
            <a:ext cx="48006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3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B.  Always fully accurate</a:t>
            </a:r>
            <a:endParaRPr lang="en-US" sz="1330" dirty="0"/>
          </a:p>
        </p:txBody>
      </p:sp>
      <p:sp>
        <p:nvSpPr>
          <p:cNvPr id="14" name="Text 12"/>
          <p:cNvSpPr/>
          <p:nvPr/>
        </p:nvSpPr>
        <p:spPr>
          <a:xfrm>
            <a:off x="941832" y="4379976"/>
            <a:ext cx="48006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3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C.  Uneditable subtitles</a:t>
            </a:r>
            <a:endParaRPr lang="en-US" sz="1330" dirty="0"/>
          </a:p>
        </p:txBody>
      </p:sp>
      <p:sp>
        <p:nvSpPr>
          <p:cNvPr id="15" name="Shape 13"/>
          <p:cNvSpPr/>
          <p:nvPr/>
        </p:nvSpPr>
        <p:spPr>
          <a:xfrm>
            <a:off x="6300216" y="2569464"/>
            <a:ext cx="5358384" cy="2487168"/>
          </a:xfrm>
          <a:prstGeom prst="roundRect">
            <a:avLst>
              <a:gd name="adj" fmla="val 5515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28816" y="2770632"/>
            <a:ext cx="490118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 Which is an accessibility test?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556248" y="3520440"/>
            <a:ext cx="48006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3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A.  Watch with audio muted and follow captions</a:t>
            </a:r>
            <a:endParaRPr lang="en-US" sz="1330" dirty="0"/>
          </a:p>
        </p:txBody>
      </p:sp>
      <p:sp>
        <p:nvSpPr>
          <p:cNvPr id="18" name="Text 16"/>
          <p:cNvSpPr/>
          <p:nvPr/>
        </p:nvSpPr>
        <p:spPr>
          <a:xfrm>
            <a:off x="6556248" y="3950208"/>
            <a:ext cx="48006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3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B.  Add more transitions</a:t>
            </a:r>
            <a:endParaRPr lang="en-US" sz="1330" dirty="0"/>
          </a:p>
        </p:txBody>
      </p:sp>
      <p:sp>
        <p:nvSpPr>
          <p:cNvPr id="19" name="Text 17"/>
          <p:cNvSpPr/>
          <p:nvPr/>
        </p:nvSpPr>
        <p:spPr>
          <a:xfrm>
            <a:off x="6556248" y="4379976"/>
            <a:ext cx="48006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3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C.  Boost music level</a:t>
            </a:r>
            <a:endParaRPr lang="en-US" sz="1330" dirty="0"/>
          </a:p>
        </p:txBody>
      </p:sp>
      <p:sp>
        <p:nvSpPr>
          <p:cNvPr id="20" name="Text 18"/>
          <p:cNvSpPr/>
          <p:nvPr/>
        </p:nvSpPr>
        <p:spPr>
          <a:xfrm>
            <a:off x="832104" y="5660136"/>
            <a:ext cx="10424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Instructor: open the HTML console to record answers and show feedback.</a:t>
            </a:r>
            <a:endParaRPr lang="en-US" sz="140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bg>
      <p:bgPr>
        <a:solidFill>
          <a:srgbClr val="0B16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6492240"/>
            <a:ext cx="6400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A7D1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•  400 LEVEL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1201400" y="6483096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A7D1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58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76072" y="914400"/>
            <a:ext cx="1143000" cy="109728"/>
          </a:xfrm>
          <a:prstGeom prst="rect">
            <a:avLst/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344168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spc="200" kern="0" dirty="0">
                <a:solidFill>
                  <a:srgbClr val="22CF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07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2011680"/>
            <a:ext cx="106070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Export, publishing, quality control &amp; delivery</a:t>
            </a:r>
            <a:endParaRPr lang="en-US" sz="3700" dirty="0"/>
          </a:p>
        </p:txBody>
      </p:sp>
      <p:sp>
        <p:nvSpPr>
          <p:cNvPr id="7" name="Text 5"/>
          <p:cNvSpPr/>
          <p:nvPr/>
        </p:nvSpPr>
        <p:spPr>
          <a:xfrm>
            <a:off x="676656" y="3685032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C3D8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Deliver the right video to the right audience</a:t>
            </a:r>
            <a:endParaRPr lang="en-US" sz="2100" dirty="0"/>
          </a:p>
        </p:txBody>
      </p:sp>
      <p:sp>
        <p:nvSpPr>
          <p:cNvPr id="8" name="Shape 6"/>
          <p:cNvSpPr/>
          <p:nvPr/>
        </p:nvSpPr>
        <p:spPr>
          <a:xfrm>
            <a:off x="658368" y="4709160"/>
            <a:ext cx="2615184" cy="530352"/>
          </a:xfrm>
          <a:prstGeom prst="roundRect">
            <a:avLst>
              <a:gd name="adj" fmla="val 25862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05256" y="4873752"/>
            <a:ext cx="2194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120-MINUTE SESSION</a:t>
            </a:r>
            <a:endParaRPr lang="en-US" sz="1300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419088"/>
            <a:ext cx="11091672" cy="0"/>
          </a:xfrm>
          <a:prstGeom prst="line">
            <a:avLst/>
          </a:prstGeom>
          <a:noFill/>
          <a:ln w="1397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4" name="Text 2"/>
          <p:cNvSpPr/>
          <p:nvPr/>
        </p:nvSpPr>
        <p:spPr>
          <a:xfrm>
            <a:off x="566928" y="6510528"/>
            <a:ext cx="7315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 /   DIGITAL VIDEO PRODUCTION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01400" y="6501384"/>
            <a:ext cx="4023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59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25603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16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7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694944"/>
            <a:ext cx="10927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Today’s success criteria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12648" y="1536192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Students can demonstrate these outcomes, not just define them.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1792" y="2212848"/>
            <a:ext cx="10899648" cy="0"/>
          </a:xfrm>
          <a:prstGeom prst="line">
            <a:avLst/>
          </a:prstGeom>
          <a:noFill/>
          <a:ln w="1270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786384" y="2624328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60704" y="2514600"/>
            <a:ext cx="10049256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0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Select aspect ratio, resolution and file format to suit the target</a:t>
            </a:r>
            <a:endParaRPr lang="en-US" sz="2000" dirty="0"/>
          </a:p>
        </p:txBody>
      </p:sp>
      <p:sp>
        <p:nvSpPr>
          <p:cNvPr id="12" name="Shape 10"/>
          <p:cNvSpPr/>
          <p:nvPr/>
        </p:nvSpPr>
        <p:spPr>
          <a:xfrm>
            <a:off x="786384" y="3557016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60704" y="3447288"/>
            <a:ext cx="10049256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0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Run a repeatable pre-publication quality checklist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786384" y="4489704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60704" y="4379976"/>
            <a:ext cx="10049256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0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Package video files with captions, credits and documentation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777240" y="5733288"/>
            <a:ext cx="10698480" cy="384048"/>
          </a:xfrm>
          <a:prstGeom prst="roundRect">
            <a:avLst>
              <a:gd name="adj" fmla="val 23810"/>
            </a:avLst>
          </a:prstGeom>
          <a:solidFill>
            <a:srgbClr val="DDF8F3"/>
          </a:solidFill>
          <a:ln w="12700">
            <a:solidFill>
              <a:srgbClr val="DDF8F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96112" y="5833872"/>
            <a:ext cx="10332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5625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Deliverable: Two optimised MP4 files with a QA checklist.</a:t>
            </a:r>
            <a:endParaRPr lang="en-US" sz="1200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419088"/>
            <a:ext cx="11091672" cy="0"/>
          </a:xfrm>
          <a:prstGeom prst="line">
            <a:avLst/>
          </a:prstGeom>
          <a:noFill/>
          <a:ln w="1397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4" name="Text 2"/>
          <p:cNvSpPr/>
          <p:nvPr/>
        </p:nvSpPr>
        <p:spPr>
          <a:xfrm>
            <a:off x="566928" y="6510528"/>
            <a:ext cx="7315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 /   DIGITAL VIDEO PRODUCTION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01400" y="6501384"/>
            <a:ext cx="4023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60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25603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16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7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694944"/>
            <a:ext cx="10927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Deliver for the viewing context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12648" y="1536192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final file—not the timeline—is the deliverable.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1792" y="2212848"/>
            <a:ext cx="10899648" cy="0"/>
          </a:xfrm>
          <a:prstGeom prst="line">
            <a:avLst/>
          </a:prstGeom>
          <a:noFill/>
          <a:ln w="1270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768096" y="2578608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42416" y="2468880"/>
            <a:ext cx="104150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Landscape 16:9 is common for classroom playback.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768096" y="3310128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42416" y="3200400"/>
            <a:ext cx="104150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Vertical 9:16 suits many mobile-first uses.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768096" y="4041648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42416" y="3931920"/>
            <a:ext cx="104150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resolution and file size appropriately.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768096" y="4773168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42416" y="4663440"/>
            <a:ext cx="104150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Open the actual export and check it frame to frame.</a:t>
            </a:r>
            <a:endParaRPr lang="en-US" sz="1800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419088"/>
            <a:ext cx="11091672" cy="0"/>
          </a:xfrm>
          <a:prstGeom prst="line">
            <a:avLst/>
          </a:prstGeom>
          <a:noFill/>
          <a:ln w="1397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4" name="Text 2"/>
          <p:cNvSpPr/>
          <p:nvPr/>
        </p:nvSpPr>
        <p:spPr>
          <a:xfrm>
            <a:off x="566928" y="6510528"/>
            <a:ext cx="7315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 /   DIGITAL VIDEO PRODUCTION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01400" y="6501384"/>
            <a:ext cx="4023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61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25603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16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7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694944"/>
            <a:ext cx="10927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Live demonstration — follow the steps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12648" y="1536192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Instructor projects the editor; learners perform each action immediately after it is shown.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1792" y="2212848"/>
            <a:ext cx="10899648" cy="0"/>
          </a:xfrm>
          <a:prstGeom prst="line">
            <a:avLst/>
          </a:prstGeom>
          <a:noFill/>
          <a:ln w="1270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768096" y="2514600"/>
            <a:ext cx="5257800" cy="905256"/>
          </a:xfrm>
          <a:prstGeom prst="roundRect">
            <a:avLst>
              <a:gd name="adj" fmla="val 10101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23544" y="2697480"/>
            <a:ext cx="420624" cy="393192"/>
          </a:xfrm>
          <a:prstGeom prst="roundRect">
            <a:avLst>
              <a:gd name="adj" fmla="val 20930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33272" y="2788920"/>
            <a:ext cx="1828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490472" y="2697480"/>
            <a:ext cx="432511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4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intended audience: classroom/projector or mobile feed</a:t>
            </a:r>
            <a:endParaRPr lang="en-US" sz="1340" dirty="0"/>
          </a:p>
        </p:txBody>
      </p:sp>
      <p:sp>
        <p:nvSpPr>
          <p:cNvPr id="14" name="Shape 12"/>
          <p:cNvSpPr/>
          <p:nvPr/>
        </p:nvSpPr>
        <p:spPr>
          <a:xfrm>
            <a:off x="6318504" y="2514600"/>
            <a:ext cx="5257800" cy="905256"/>
          </a:xfrm>
          <a:prstGeom prst="roundRect">
            <a:avLst>
              <a:gd name="adj" fmla="val 10101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473952" y="2697480"/>
            <a:ext cx="420624" cy="393192"/>
          </a:xfrm>
          <a:prstGeom prst="roundRect">
            <a:avLst>
              <a:gd name="adj" fmla="val 20930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0" y="2788920"/>
            <a:ext cx="1828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040880" y="2697480"/>
            <a:ext cx="432511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4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Set canvas ratio before finishing key layout</a:t>
            </a:r>
            <a:endParaRPr lang="en-US" sz="1340" dirty="0"/>
          </a:p>
        </p:txBody>
      </p:sp>
      <p:sp>
        <p:nvSpPr>
          <p:cNvPr id="18" name="Shape 16"/>
          <p:cNvSpPr/>
          <p:nvPr/>
        </p:nvSpPr>
        <p:spPr>
          <a:xfrm>
            <a:off x="768096" y="3593592"/>
            <a:ext cx="5257800" cy="905256"/>
          </a:xfrm>
          <a:prstGeom prst="roundRect">
            <a:avLst>
              <a:gd name="adj" fmla="val 10101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23544" y="3776472"/>
            <a:ext cx="420624" cy="393192"/>
          </a:xfrm>
          <a:prstGeom prst="roundRect">
            <a:avLst>
              <a:gd name="adj" fmla="val 20930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33272" y="3867912"/>
            <a:ext cx="1828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1490472" y="3776472"/>
            <a:ext cx="432511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4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Export to choose an available output resolution</a:t>
            </a:r>
            <a:endParaRPr lang="en-US" sz="1340" dirty="0"/>
          </a:p>
        </p:txBody>
      </p:sp>
      <p:sp>
        <p:nvSpPr>
          <p:cNvPr id="22" name="Shape 20"/>
          <p:cNvSpPr/>
          <p:nvPr/>
        </p:nvSpPr>
        <p:spPr>
          <a:xfrm>
            <a:off x="6318504" y="3593592"/>
            <a:ext cx="5257800" cy="905256"/>
          </a:xfrm>
          <a:prstGeom prst="roundRect">
            <a:avLst>
              <a:gd name="adj" fmla="val 10101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473952" y="3776472"/>
            <a:ext cx="420624" cy="393192"/>
          </a:xfrm>
          <a:prstGeom prst="roundRect">
            <a:avLst>
              <a:gd name="adj" fmla="val 20930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583680" y="3867912"/>
            <a:ext cx="1828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7040880" y="3776472"/>
            <a:ext cx="432511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4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Play exported MP4 all the way through and check for blank frames</a:t>
            </a:r>
            <a:endParaRPr lang="en-US" sz="1340" dirty="0"/>
          </a:p>
        </p:txBody>
      </p:sp>
      <p:sp>
        <p:nvSpPr>
          <p:cNvPr id="26" name="Shape 24"/>
          <p:cNvSpPr/>
          <p:nvPr/>
        </p:nvSpPr>
        <p:spPr>
          <a:xfrm>
            <a:off x="768096" y="4672584"/>
            <a:ext cx="5257800" cy="905256"/>
          </a:xfrm>
          <a:prstGeom prst="roundRect">
            <a:avLst>
              <a:gd name="adj" fmla="val 10101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23544" y="4855464"/>
            <a:ext cx="420624" cy="393192"/>
          </a:xfrm>
          <a:prstGeom prst="roundRect">
            <a:avLst>
              <a:gd name="adj" fmla="val 20930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033272" y="4946904"/>
            <a:ext cx="1828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1490472" y="4855464"/>
            <a:ext cx="432511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4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Verify audio, text size, captions, credits and file name</a:t>
            </a:r>
            <a:endParaRPr lang="en-US" sz="1340" dirty="0"/>
          </a:p>
        </p:txBody>
      </p:sp>
      <p:sp>
        <p:nvSpPr>
          <p:cNvPr id="30" name="Shape 28"/>
          <p:cNvSpPr/>
          <p:nvPr/>
        </p:nvSpPr>
        <p:spPr>
          <a:xfrm>
            <a:off x="6318504" y="4672584"/>
            <a:ext cx="5257800" cy="905256"/>
          </a:xfrm>
          <a:prstGeom prst="roundRect">
            <a:avLst>
              <a:gd name="adj" fmla="val 10101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6473952" y="4855464"/>
            <a:ext cx="420624" cy="393192"/>
          </a:xfrm>
          <a:prstGeom prst="roundRect">
            <a:avLst>
              <a:gd name="adj" fmla="val 20930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583680" y="4946904"/>
            <a:ext cx="1828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7040880" y="4855464"/>
            <a:ext cx="432511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4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Deliver both appropriate versions and an inspection checklist</a:t>
            </a:r>
            <a:endParaRPr lang="en-US" sz="1340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419088"/>
            <a:ext cx="11091672" cy="0"/>
          </a:xfrm>
          <a:prstGeom prst="line">
            <a:avLst/>
          </a:prstGeom>
          <a:noFill/>
          <a:ln w="1397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4" name="Text 2"/>
          <p:cNvSpPr/>
          <p:nvPr/>
        </p:nvSpPr>
        <p:spPr>
          <a:xfrm>
            <a:off x="566928" y="6510528"/>
            <a:ext cx="7315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 /   DIGITAL VIDEO PRODUCTION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01400" y="6501384"/>
            <a:ext cx="4023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62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25603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16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7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694944"/>
            <a:ext cx="10927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Production lab — independent challenge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12648" y="1536192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Timebox 30–35 minutes for students to make a real artefact.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1792" y="2212848"/>
            <a:ext cx="10899648" cy="0"/>
          </a:xfrm>
          <a:prstGeom prst="line">
            <a:avLst/>
          </a:prstGeom>
          <a:noFill/>
          <a:ln w="1270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685800" y="2514600"/>
            <a:ext cx="10835640" cy="1371600"/>
          </a:xfrm>
          <a:prstGeom prst="roundRect">
            <a:avLst>
              <a:gd name="adj" fmla="val 10000"/>
            </a:avLst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60120" y="2807208"/>
            <a:ext cx="10332720" cy="905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Export a landscape 16:9 version and adapt a short vertical 9:16 cut, each checked for readability.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713232" y="4178808"/>
            <a:ext cx="5248656" cy="1325880"/>
          </a:xfrm>
          <a:prstGeom prst="roundRect">
            <a:avLst>
              <a:gd name="adj" fmla="val 11724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13232" y="4178808"/>
            <a:ext cx="77724" cy="1325880"/>
          </a:xfrm>
          <a:prstGeom prst="rect">
            <a:avLst/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69264" y="4389120"/>
            <a:ext cx="48280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SUBMISSION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978408" y="4846320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Two optimised MP4 files with a QA checklist.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6190488" y="4178808"/>
            <a:ext cx="5257800" cy="1325880"/>
          </a:xfrm>
          <a:prstGeom prst="roundRect">
            <a:avLst>
              <a:gd name="adj" fmla="val 11724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190488" y="4178808"/>
            <a:ext cx="77724" cy="1325880"/>
          </a:xfrm>
          <a:prstGeom prst="rect">
            <a:avLst/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446520" y="4389120"/>
            <a:ext cx="48371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TAKE-HOME ASSIGNMENT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6455664" y="4846320"/>
            <a:ext cx="47640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Finish 3–5-minute capstone, final credits and a 100-word production report.</a:t>
            </a:r>
            <a:endParaRPr lang="en-US" sz="1350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419088"/>
            <a:ext cx="11091672" cy="0"/>
          </a:xfrm>
          <a:prstGeom prst="line">
            <a:avLst/>
          </a:prstGeom>
          <a:noFill/>
          <a:ln w="1397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4" name="Text 2"/>
          <p:cNvSpPr/>
          <p:nvPr/>
        </p:nvSpPr>
        <p:spPr>
          <a:xfrm>
            <a:off x="566928" y="6510528"/>
            <a:ext cx="7315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 /   DIGITAL VIDEO PRODUCTION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01400" y="6501384"/>
            <a:ext cx="4023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63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25603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16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7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694944"/>
            <a:ext cx="10927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Peer critique &amp; class discussion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12648" y="1536192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Think → pair → share. Use evidence, not personal preference.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1792" y="2212848"/>
            <a:ext cx="10899648" cy="0"/>
          </a:xfrm>
          <a:prstGeom prst="line">
            <a:avLst/>
          </a:prstGeom>
          <a:noFill/>
          <a:ln w="1270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768096" y="2459736"/>
            <a:ext cx="5093208" cy="2093976"/>
          </a:xfrm>
          <a:prstGeom prst="roundRect">
            <a:avLst>
              <a:gd name="adj" fmla="val 7424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68096" y="2459736"/>
            <a:ext cx="77724" cy="2093976"/>
          </a:xfrm>
          <a:prstGeom prst="rect">
            <a:avLst/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24128" y="2670048"/>
            <a:ext cx="46725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TWO STARS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1033272" y="3127248"/>
            <a:ext cx="4599432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Identify two choices that help the audience understand the video.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6071616" y="2459736"/>
            <a:ext cx="5129784" cy="2093976"/>
          </a:xfrm>
          <a:prstGeom prst="roundRect">
            <a:avLst>
              <a:gd name="adj" fmla="val 7424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071616" y="2459736"/>
            <a:ext cx="77724" cy="2093976"/>
          </a:xfrm>
          <a:prstGeom prst="rect">
            <a:avLst/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327648" y="2670048"/>
            <a:ext cx="4709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WISH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336792" y="3127248"/>
            <a:ext cx="4636008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Suggest one specific improvement to pacing, audio, visuals or accessibility.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1188720" y="4992624"/>
            <a:ext cx="9802368" cy="658368"/>
          </a:xfrm>
          <a:prstGeom prst="roundRect">
            <a:avLst>
              <a:gd name="adj" fmla="val 18056"/>
            </a:avLst>
          </a:prstGeom>
          <a:solidFill>
            <a:srgbClr val="DDEEFF"/>
          </a:solidFill>
          <a:ln w="12700">
            <a:solidFill>
              <a:srgbClr val="DDEEFF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435608" y="5193792"/>
            <a:ext cx="932688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445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Teacher prompt: Which change gives the biggest improvement for the least effort?</a:t>
            </a:r>
            <a:endParaRPr lang="en-US" sz="1600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4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419088"/>
            <a:ext cx="11091672" cy="0"/>
          </a:xfrm>
          <a:prstGeom prst="line">
            <a:avLst/>
          </a:prstGeom>
          <a:noFill/>
          <a:ln w="1397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4" name="Text 2"/>
          <p:cNvSpPr/>
          <p:nvPr/>
        </p:nvSpPr>
        <p:spPr>
          <a:xfrm>
            <a:off x="566928" y="6510528"/>
            <a:ext cx="7315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 /   DIGITAL VIDEO PRODUCTION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01400" y="6501384"/>
            <a:ext cx="4023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64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25603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16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7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694944"/>
            <a:ext cx="10927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Quick knowledge check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12648" y="1536192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Vote A/B/C before revealing the model answer in the instructor console.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1792" y="2212848"/>
            <a:ext cx="10899648" cy="0"/>
          </a:xfrm>
          <a:prstGeom prst="line">
            <a:avLst/>
          </a:prstGeom>
          <a:noFill/>
          <a:ln w="1270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685800" y="2569464"/>
            <a:ext cx="5358384" cy="2487168"/>
          </a:xfrm>
          <a:prstGeom prst="roundRect">
            <a:avLst>
              <a:gd name="adj" fmla="val 5515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14400" y="2770632"/>
            <a:ext cx="490118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 Typical classroom projector ratio is: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941832" y="3520440"/>
            <a:ext cx="48006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3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A.  16:9 landscape</a:t>
            </a:r>
            <a:endParaRPr lang="en-US" sz="1330" dirty="0"/>
          </a:p>
        </p:txBody>
      </p:sp>
      <p:sp>
        <p:nvSpPr>
          <p:cNvPr id="13" name="Text 11"/>
          <p:cNvSpPr/>
          <p:nvPr/>
        </p:nvSpPr>
        <p:spPr>
          <a:xfrm>
            <a:off x="941832" y="3950208"/>
            <a:ext cx="48006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3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B.  9:16 vertical</a:t>
            </a:r>
            <a:endParaRPr lang="en-US" sz="1330" dirty="0"/>
          </a:p>
        </p:txBody>
      </p:sp>
      <p:sp>
        <p:nvSpPr>
          <p:cNvPr id="14" name="Text 12"/>
          <p:cNvSpPr/>
          <p:nvPr/>
        </p:nvSpPr>
        <p:spPr>
          <a:xfrm>
            <a:off x="941832" y="4379976"/>
            <a:ext cx="48006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3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C.  1:1 square</a:t>
            </a:r>
            <a:endParaRPr lang="en-US" sz="1330" dirty="0"/>
          </a:p>
        </p:txBody>
      </p:sp>
      <p:sp>
        <p:nvSpPr>
          <p:cNvPr id="15" name="Shape 13"/>
          <p:cNvSpPr/>
          <p:nvPr/>
        </p:nvSpPr>
        <p:spPr>
          <a:xfrm>
            <a:off x="6300216" y="2569464"/>
            <a:ext cx="5358384" cy="2487168"/>
          </a:xfrm>
          <a:prstGeom prst="roundRect">
            <a:avLst>
              <a:gd name="adj" fmla="val 5515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28816" y="2770632"/>
            <a:ext cx="490118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 What is the most important export validation step?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556248" y="3520440"/>
            <a:ext cx="48006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3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A.  Watch the actual exported file</a:t>
            </a:r>
            <a:endParaRPr lang="en-US" sz="1330" dirty="0"/>
          </a:p>
        </p:txBody>
      </p:sp>
      <p:sp>
        <p:nvSpPr>
          <p:cNvPr id="18" name="Text 16"/>
          <p:cNvSpPr/>
          <p:nvPr/>
        </p:nvSpPr>
        <p:spPr>
          <a:xfrm>
            <a:off x="6556248" y="3950208"/>
            <a:ext cx="48006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3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B.  Trust the preview only</a:t>
            </a:r>
            <a:endParaRPr lang="en-US" sz="1330" dirty="0"/>
          </a:p>
        </p:txBody>
      </p:sp>
      <p:sp>
        <p:nvSpPr>
          <p:cNvPr id="19" name="Text 17"/>
          <p:cNvSpPr/>
          <p:nvPr/>
        </p:nvSpPr>
        <p:spPr>
          <a:xfrm>
            <a:off x="6556248" y="4379976"/>
            <a:ext cx="48006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3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C.  Check the filename only</a:t>
            </a:r>
            <a:endParaRPr lang="en-US" sz="1330" dirty="0"/>
          </a:p>
        </p:txBody>
      </p:sp>
      <p:sp>
        <p:nvSpPr>
          <p:cNvPr id="20" name="Text 18"/>
          <p:cNvSpPr/>
          <p:nvPr/>
        </p:nvSpPr>
        <p:spPr>
          <a:xfrm>
            <a:off x="832104" y="5660136"/>
            <a:ext cx="10424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Instructor: open the HTML console to record answers and show feedback.</a:t>
            </a:r>
            <a:endParaRPr lang="en-US" sz="1400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5">
    <p:bg>
      <p:bgPr>
        <a:solidFill>
          <a:srgbClr val="0B16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6492240"/>
            <a:ext cx="6400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A7D1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•  400 LEVEL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1201400" y="6483096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A7D1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65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76072" y="914400"/>
            <a:ext cx="1143000" cy="109728"/>
          </a:xfrm>
          <a:prstGeom prst="rect">
            <a:avLst/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344168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spc="200" kern="0" dirty="0">
                <a:solidFill>
                  <a:srgbClr val="22CF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08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2011680"/>
            <a:ext cx="106070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Capstone screening, evaluation &amp; portfolio</a:t>
            </a:r>
            <a:endParaRPr lang="en-US" sz="3700" dirty="0"/>
          </a:p>
        </p:txBody>
      </p:sp>
      <p:sp>
        <p:nvSpPr>
          <p:cNvPr id="7" name="Text 5"/>
          <p:cNvSpPr/>
          <p:nvPr/>
        </p:nvSpPr>
        <p:spPr>
          <a:xfrm>
            <a:off x="676656" y="3685032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C3D8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Defend your production choices</a:t>
            </a:r>
            <a:endParaRPr lang="en-US" sz="2100" dirty="0"/>
          </a:p>
        </p:txBody>
      </p:sp>
      <p:sp>
        <p:nvSpPr>
          <p:cNvPr id="8" name="Shape 6"/>
          <p:cNvSpPr/>
          <p:nvPr/>
        </p:nvSpPr>
        <p:spPr>
          <a:xfrm>
            <a:off x="658368" y="4709160"/>
            <a:ext cx="2615184" cy="530352"/>
          </a:xfrm>
          <a:prstGeom prst="roundRect">
            <a:avLst>
              <a:gd name="adj" fmla="val 25862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05256" y="4873752"/>
            <a:ext cx="2194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120-MINUTE SESSION</a:t>
            </a:r>
            <a:endParaRPr lang="en-US" sz="1300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6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419088"/>
            <a:ext cx="11091672" cy="0"/>
          </a:xfrm>
          <a:prstGeom prst="line">
            <a:avLst/>
          </a:prstGeom>
          <a:noFill/>
          <a:ln w="1397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4" name="Text 2"/>
          <p:cNvSpPr/>
          <p:nvPr/>
        </p:nvSpPr>
        <p:spPr>
          <a:xfrm>
            <a:off x="566928" y="6510528"/>
            <a:ext cx="7315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 /   DIGITAL VIDEO PRODUCTION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01400" y="6501384"/>
            <a:ext cx="4023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66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25603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16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8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694944"/>
            <a:ext cx="10927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Today’s success criteria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12648" y="1536192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Students can demonstrate these outcomes, not just define them.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1792" y="2212848"/>
            <a:ext cx="10899648" cy="0"/>
          </a:xfrm>
          <a:prstGeom prst="line">
            <a:avLst/>
          </a:prstGeom>
          <a:noFill/>
          <a:ln w="1270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786384" y="2624328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60704" y="2514600"/>
            <a:ext cx="10049256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0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Deliver a coherent 3–5-minute video on a defined topic</a:t>
            </a:r>
            <a:endParaRPr lang="en-US" sz="2000" dirty="0"/>
          </a:p>
        </p:txBody>
      </p:sp>
      <p:sp>
        <p:nvSpPr>
          <p:cNvPr id="12" name="Shape 10"/>
          <p:cNvSpPr/>
          <p:nvPr/>
        </p:nvSpPr>
        <p:spPr>
          <a:xfrm>
            <a:off x="786384" y="3557016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60704" y="3447288"/>
            <a:ext cx="10049256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0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Evaluate video craft with an analytic assessment rubric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786384" y="4489704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60704" y="4379976"/>
            <a:ext cx="10049256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0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Defend ethical, creative and technical decisions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777240" y="5733288"/>
            <a:ext cx="10698480" cy="384048"/>
          </a:xfrm>
          <a:prstGeom prst="roundRect">
            <a:avLst>
              <a:gd name="adj" fmla="val 23810"/>
            </a:avLst>
          </a:prstGeom>
          <a:solidFill>
            <a:srgbClr val="DDF8F3"/>
          </a:solidFill>
          <a:ln w="12700">
            <a:solidFill>
              <a:srgbClr val="DDF8F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96112" y="5833872"/>
            <a:ext cx="10332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5625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Deliverable: Final MP4, storyboard, asset/license/consent register and production report.</a:t>
            </a:r>
            <a:endParaRPr lang="en-US" sz="1200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7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419088"/>
            <a:ext cx="11091672" cy="0"/>
          </a:xfrm>
          <a:prstGeom prst="line">
            <a:avLst/>
          </a:prstGeom>
          <a:noFill/>
          <a:ln w="1397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4" name="Text 2"/>
          <p:cNvSpPr/>
          <p:nvPr/>
        </p:nvSpPr>
        <p:spPr>
          <a:xfrm>
            <a:off x="566928" y="6510528"/>
            <a:ext cx="7315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 /   DIGITAL VIDEO PRODUCTION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01400" y="6501384"/>
            <a:ext cx="4023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67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25603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16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8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694944"/>
            <a:ext cx="10927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Capstone scoring rubric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12648" y="1536192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transparent criteria: polished output and defensible production process.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1792" y="2212848"/>
            <a:ext cx="10899648" cy="0"/>
          </a:xfrm>
          <a:prstGeom prst="line">
            <a:avLst/>
          </a:prstGeom>
          <a:noFill/>
          <a:ln w="1270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786384" y="2322576"/>
            <a:ext cx="10652760" cy="475488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976" y="2441448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Story &amp; audience purpose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0259568" y="2441448"/>
            <a:ext cx="822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700" b="1" dirty="0">
                <a:solidFill>
                  <a:srgbClr val="2445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25%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786384" y="2871216"/>
            <a:ext cx="10652760" cy="475488"/>
          </a:xfrm>
          <a:prstGeom prst="roundRect">
            <a:avLst>
              <a:gd name="adj" fmla="val 7692"/>
            </a:avLst>
          </a:prstGeom>
          <a:solidFill>
            <a:srgbClr val="EDF3F9"/>
          </a:solidFill>
          <a:ln w="12700">
            <a:solidFill>
              <a:srgbClr val="EDF3F9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50976" y="2990088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Editing, pacing &amp; visual design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259568" y="2990088"/>
            <a:ext cx="822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700" b="1" dirty="0">
                <a:solidFill>
                  <a:srgbClr val="2445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20%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786384" y="3419856"/>
            <a:ext cx="10652760" cy="475488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50976" y="3538728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Audio and technical export quality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0259568" y="3538728"/>
            <a:ext cx="822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700" b="1" dirty="0">
                <a:solidFill>
                  <a:srgbClr val="2445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20%</a:t>
            </a:r>
            <a:endParaRPr lang="en-US" sz="1700" dirty="0"/>
          </a:p>
        </p:txBody>
      </p:sp>
      <p:sp>
        <p:nvSpPr>
          <p:cNvPr id="19" name="Shape 17"/>
          <p:cNvSpPr/>
          <p:nvPr/>
        </p:nvSpPr>
        <p:spPr>
          <a:xfrm>
            <a:off x="786384" y="3968496"/>
            <a:ext cx="10652760" cy="475488"/>
          </a:xfrm>
          <a:prstGeom prst="roundRect">
            <a:avLst>
              <a:gd name="adj" fmla="val 7692"/>
            </a:avLst>
          </a:prstGeom>
          <a:solidFill>
            <a:srgbClr val="EDF3F9"/>
          </a:solidFill>
          <a:ln w="12700">
            <a:solidFill>
              <a:srgbClr val="EDF3F9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50976" y="4087368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Captions &amp; accessibility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0259568" y="4087368"/>
            <a:ext cx="822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700" b="1" dirty="0">
                <a:solidFill>
                  <a:srgbClr val="2445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15%</a:t>
            </a:r>
            <a:endParaRPr lang="en-US" sz="1700" dirty="0"/>
          </a:p>
        </p:txBody>
      </p:sp>
      <p:sp>
        <p:nvSpPr>
          <p:cNvPr id="22" name="Shape 20"/>
          <p:cNvSpPr/>
          <p:nvPr/>
        </p:nvSpPr>
        <p:spPr>
          <a:xfrm>
            <a:off x="786384" y="4517136"/>
            <a:ext cx="10652760" cy="475488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50976" y="4636008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Rights, consent &amp; sourcing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0259568" y="4636008"/>
            <a:ext cx="822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700" b="1" dirty="0">
                <a:solidFill>
                  <a:srgbClr val="2445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10%</a:t>
            </a:r>
            <a:endParaRPr lang="en-US" sz="1700" dirty="0"/>
          </a:p>
        </p:txBody>
      </p:sp>
      <p:sp>
        <p:nvSpPr>
          <p:cNvPr id="25" name="Shape 23"/>
          <p:cNvSpPr/>
          <p:nvPr/>
        </p:nvSpPr>
        <p:spPr>
          <a:xfrm>
            <a:off x="786384" y="5065776"/>
            <a:ext cx="10652760" cy="475488"/>
          </a:xfrm>
          <a:prstGeom prst="roundRect">
            <a:avLst>
              <a:gd name="adj" fmla="val 7692"/>
            </a:avLst>
          </a:prstGeom>
          <a:solidFill>
            <a:srgbClr val="EDF3F9"/>
          </a:solidFill>
          <a:ln w="12700">
            <a:solidFill>
              <a:srgbClr val="EDF3F9">
                <a:alpha val="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950976" y="5184648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Production report &amp; oral defense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10259568" y="5184648"/>
            <a:ext cx="822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700" b="1" dirty="0">
                <a:solidFill>
                  <a:srgbClr val="2445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10%</a:t>
            </a:r>
            <a:endParaRPr lang="en-US" sz="1700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8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419088"/>
            <a:ext cx="11091672" cy="0"/>
          </a:xfrm>
          <a:prstGeom prst="line">
            <a:avLst/>
          </a:prstGeom>
          <a:noFill/>
          <a:ln w="1397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4" name="Text 2"/>
          <p:cNvSpPr/>
          <p:nvPr/>
        </p:nvSpPr>
        <p:spPr>
          <a:xfrm>
            <a:off x="566928" y="6510528"/>
            <a:ext cx="7315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 /   DIGITAL VIDEO PRODUCTION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01400" y="6501384"/>
            <a:ext cx="4023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68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25603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16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8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694944"/>
            <a:ext cx="10927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Presentation &amp; review protocol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12648" y="1536192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professional creator explains the decisions behind the result.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1792" y="2212848"/>
            <a:ext cx="10899648" cy="0"/>
          </a:xfrm>
          <a:prstGeom prst="line">
            <a:avLst/>
          </a:prstGeom>
          <a:noFill/>
          <a:ln w="1270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768096" y="2578608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42416" y="2468880"/>
            <a:ext cx="104150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State your intended audience and desired outcome.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768096" y="3310128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42416" y="3200400"/>
            <a:ext cx="104150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the video without interruption.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768096" y="4041648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42416" y="3931920"/>
            <a:ext cx="104150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Defend two editing choices with time-stamped examples.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768096" y="4773168"/>
            <a:ext cx="118872" cy="118872"/>
          </a:xfrm>
          <a:prstGeom prst="roundRect">
            <a:avLst>
              <a:gd name="adj" fmla="val 30769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42416" y="4663440"/>
            <a:ext cx="104150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Disclose licensing, consent and AI assistance where relevant.</a:t>
            </a:r>
            <a:endParaRPr lang="en-US" sz="1800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9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419088"/>
            <a:ext cx="11091672" cy="0"/>
          </a:xfrm>
          <a:prstGeom prst="line">
            <a:avLst/>
          </a:prstGeom>
          <a:noFill/>
          <a:ln w="1397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4" name="Text 2"/>
          <p:cNvSpPr/>
          <p:nvPr/>
        </p:nvSpPr>
        <p:spPr>
          <a:xfrm>
            <a:off x="566928" y="6510528"/>
            <a:ext cx="7315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 /   DIGITAL VIDEO PRODUCTION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01400" y="6501384"/>
            <a:ext cx="4023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69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25603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16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8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694944"/>
            <a:ext cx="10927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Live demonstration — follow the steps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12648" y="1536192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Instructor projects the editor; learners perform each action immediately after it is shown.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1792" y="2212848"/>
            <a:ext cx="10899648" cy="0"/>
          </a:xfrm>
          <a:prstGeom prst="line">
            <a:avLst/>
          </a:prstGeom>
          <a:noFill/>
          <a:ln w="1270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768096" y="2514600"/>
            <a:ext cx="5257800" cy="905256"/>
          </a:xfrm>
          <a:prstGeom prst="roundRect">
            <a:avLst>
              <a:gd name="adj" fmla="val 10101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23544" y="2697480"/>
            <a:ext cx="420624" cy="393192"/>
          </a:xfrm>
          <a:prstGeom prst="roundRect">
            <a:avLst>
              <a:gd name="adj" fmla="val 20930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33272" y="2788920"/>
            <a:ext cx="1828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490472" y="2697480"/>
            <a:ext cx="432511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4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Confirm submissions open and play successfully</a:t>
            </a:r>
            <a:endParaRPr lang="en-US" sz="1340" dirty="0"/>
          </a:p>
        </p:txBody>
      </p:sp>
      <p:sp>
        <p:nvSpPr>
          <p:cNvPr id="14" name="Shape 12"/>
          <p:cNvSpPr/>
          <p:nvPr/>
        </p:nvSpPr>
        <p:spPr>
          <a:xfrm>
            <a:off x="6318504" y="2514600"/>
            <a:ext cx="5257800" cy="905256"/>
          </a:xfrm>
          <a:prstGeom prst="roundRect">
            <a:avLst>
              <a:gd name="adj" fmla="val 10101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473952" y="2697480"/>
            <a:ext cx="420624" cy="393192"/>
          </a:xfrm>
          <a:prstGeom prst="roundRect">
            <a:avLst>
              <a:gd name="adj" fmla="val 20930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0" y="2788920"/>
            <a:ext cx="1828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040880" y="2697480"/>
            <a:ext cx="432511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4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Students introduce intended audience and objective in 20 seconds</a:t>
            </a:r>
            <a:endParaRPr lang="en-US" sz="1340" dirty="0"/>
          </a:p>
        </p:txBody>
      </p:sp>
      <p:sp>
        <p:nvSpPr>
          <p:cNvPr id="18" name="Shape 16"/>
          <p:cNvSpPr/>
          <p:nvPr/>
        </p:nvSpPr>
        <p:spPr>
          <a:xfrm>
            <a:off x="768096" y="3593592"/>
            <a:ext cx="5257800" cy="905256"/>
          </a:xfrm>
          <a:prstGeom prst="roundRect">
            <a:avLst>
              <a:gd name="adj" fmla="val 10101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23544" y="3776472"/>
            <a:ext cx="420624" cy="393192"/>
          </a:xfrm>
          <a:prstGeom prst="roundRect">
            <a:avLst>
              <a:gd name="adj" fmla="val 20930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33272" y="3867912"/>
            <a:ext cx="1828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1490472" y="3776472"/>
            <a:ext cx="432511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4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Play video (3–5 minutes where class size allows)</a:t>
            </a:r>
            <a:endParaRPr lang="en-US" sz="1340" dirty="0"/>
          </a:p>
        </p:txBody>
      </p:sp>
      <p:sp>
        <p:nvSpPr>
          <p:cNvPr id="22" name="Shape 20"/>
          <p:cNvSpPr/>
          <p:nvPr/>
        </p:nvSpPr>
        <p:spPr>
          <a:xfrm>
            <a:off x="6318504" y="3593592"/>
            <a:ext cx="5257800" cy="905256"/>
          </a:xfrm>
          <a:prstGeom prst="roundRect">
            <a:avLst>
              <a:gd name="adj" fmla="val 10101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473952" y="3776472"/>
            <a:ext cx="420624" cy="393192"/>
          </a:xfrm>
          <a:prstGeom prst="roundRect">
            <a:avLst>
              <a:gd name="adj" fmla="val 20930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583680" y="3867912"/>
            <a:ext cx="1828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7040880" y="3776472"/>
            <a:ext cx="432511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4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Ask one creative question and one technical question</a:t>
            </a:r>
            <a:endParaRPr lang="en-US" sz="1340" dirty="0"/>
          </a:p>
        </p:txBody>
      </p:sp>
      <p:sp>
        <p:nvSpPr>
          <p:cNvPr id="26" name="Shape 24"/>
          <p:cNvSpPr/>
          <p:nvPr/>
        </p:nvSpPr>
        <p:spPr>
          <a:xfrm>
            <a:off x="768096" y="4672584"/>
            <a:ext cx="5257800" cy="905256"/>
          </a:xfrm>
          <a:prstGeom prst="roundRect">
            <a:avLst>
              <a:gd name="adj" fmla="val 10101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23544" y="4855464"/>
            <a:ext cx="420624" cy="393192"/>
          </a:xfrm>
          <a:prstGeom prst="roundRect">
            <a:avLst>
              <a:gd name="adj" fmla="val 20930"/>
            </a:avLst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033272" y="4946904"/>
            <a:ext cx="1828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1490472" y="4855464"/>
            <a:ext cx="432511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4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Collect peer feedback and self-evaluation</a:t>
            </a:r>
            <a:endParaRPr lang="en-US" sz="1340" dirty="0"/>
          </a:p>
        </p:txBody>
      </p:sp>
      <p:sp>
        <p:nvSpPr>
          <p:cNvPr id="30" name="Shape 28"/>
          <p:cNvSpPr/>
          <p:nvPr/>
        </p:nvSpPr>
        <p:spPr>
          <a:xfrm>
            <a:off x="6318504" y="4672584"/>
            <a:ext cx="5257800" cy="905256"/>
          </a:xfrm>
          <a:prstGeom prst="roundRect">
            <a:avLst>
              <a:gd name="adj" fmla="val 10101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6473952" y="4855464"/>
            <a:ext cx="420624" cy="393192"/>
          </a:xfrm>
          <a:prstGeom prst="roundRect">
            <a:avLst>
              <a:gd name="adj" fmla="val 20930"/>
            </a:avLst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583680" y="4946904"/>
            <a:ext cx="1828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7040880" y="4855464"/>
            <a:ext cx="432511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4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File final MP4, captions/credits and production report</a:t>
            </a:r>
            <a:endParaRPr lang="en-US" sz="1340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0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419088"/>
            <a:ext cx="11091672" cy="0"/>
          </a:xfrm>
          <a:prstGeom prst="line">
            <a:avLst/>
          </a:prstGeom>
          <a:noFill/>
          <a:ln w="1397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4" name="Text 2"/>
          <p:cNvSpPr/>
          <p:nvPr/>
        </p:nvSpPr>
        <p:spPr>
          <a:xfrm>
            <a:off x="566928" y="6510528"/>
            <a:ext cx="7315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 /   DIGITAL VIDEO PRODUCTION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01400" y="6501384"/>
            <a:ext cx="4023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70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25603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16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8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694944"/>
            <a:ext cx="10927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Peer critique &amp; class discussion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12648" y="1536192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Think → pair → share. Use evidence, not personal preference.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1792" y="2212848"/>
            <a:ext cx="10899648" cy="0"/>
          </a:xfrm>
          <a:prstGeom prst="line">
            <a:avLst/>
          </a:prstGeom>
          <a:noFill/>
          <a:ln w="1270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768096" y="2459736"/>
            <a:ext cx="5093208" cy="2093976"/>
          </a:xfrm>
          <a:prstGeom prst="roundRect">
            <a:avLst>
              <a:gd name="adj" fmla="val 7424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68096" y="2459736"/>
            <a:ext cx="77724" cy="2093976"/>
          </a:xfrm>
          <a:prstGeom prst="rect">
            <a:avLst/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24128" y="2670048"/>
            <a:ext cx="46725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TWO STARS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1033272" y="3127248"/>
            <a:ext cx="4599432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Identify two choices that help the audience understand the video.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6071616" y="2459736"/>
            <a:ext cx="5129784" cy="2093976"/>
          </a:xfrm>
          <a:prstGeom prst="roundRect">
            <a:avLst>
              <a:gd name="adj" fmla="val 7424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071616" y="2459736"/>
            <a:ext cx="77724" cy="2093976"/>
          </a:xfrm>
          <a:prstGeom prst="rect">
            <a:avLst/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327648" y="2670048"/>
            <a:ext cx="4709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WISH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336792" y="3127248"/>
            <a:ext cx="4636008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Suggest one specific improvement to pacing, audio, visuals or accessibility.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1188720" y="4992624"/>
            <a:ext cx="9802368" cy="658368"/>
          </a:xfrm>
          <a:prstGeom prst="roundRect">
            <a:avLst>
              <a:gd name="adj" fmla="val 18056"/>
            </a:avLst>
          </a:prstGeom>
          <a:solidFill>
            <a:srgbClr val="DDEEFF"/>
          </a:solidFill>
          <a:ln w="12700">
            <a:solidFill>
              <a:srgbClr val="DDEEFF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435608" y="5193792"/>
            <a:ext cx="932688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445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Teacher prompt: Which change gives the biggest improvement for the least effort?</a:t>
            </a:r>
            <a:endParaRPr lang="en-US" sz="1600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1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419088"/>
            <a:ext cx="11091672" cy="0"/>
          </a:xfrm>
          <a:prstGeom prst="line">
            <a:avLst/>
          </a:prstGeom>
          <a:noFill/>
          <a:ln w="1397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4" name="Text 2"/>
          <p:cNvSpPr/>
          <p:nvPr/>
        </p:nvSpPr>
        <p:spPr>
          <a:xfrm>
            <a:off x="566928" y="6510528"/>
            <a:ext cx="7315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 /   DIGITAL VIDEO PRODUCTION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01400" y="6501384"/>
            <a:ext cx="4023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71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25603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16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8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694944"/>
            <a:ext cx="10927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Production lab — independent challenge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12648" y="1536192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Timebox 30–35 minutes for students to make a real artefact.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1792" y="2212848"/>
            <a:ext cx="10899648" cy="0"/>
          </a:xfrm>
          <a:prstGeom prst="line">
            <a:avLst/>
          </a:prstGeom>
          <a:noFill/>
          <a:ln w="1270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685800" y="2514600"/>
            <a:ext cx="10835640" cy="1371600"/>
          </a:xfrm>
          <a:prstGeom prst="roundRect">
            <a:avLst>
              <a:gd name="adj" fmla="val 10000"/>
            </a:avLst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60120" y="2807208"/>
            <a:ext cx="10332720" cy="905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Present and defend a 3–5-minute original educational, awareness or promotional video.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713232" y="4178808"/>
            <a:ext cx="5248656" cy="1325880"/>
          </a:xfrm>
          <a:prstGeom prst="roundRect">
            <a:avLst>
              <a:gd name="adj" fmla="val 11724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13232" y="4178808"/>
            <a:ext cx="77724" cy="1325880"/>
          </a:xfrm>
          <a:prstGeom prst="rect">
            <a:avLst/>
          </a:prstGeom>
          <a:solidFill>
            <a:srgbClr val="22CFC7"/>
          </a:solidFill>
          <a:ln w="12700">
            <a:solidFill>
              <a:srgbClr val="22CFC7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69264" y="4389120"/>
            <a:ext cx="48280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SUBMISSION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978408" y="4846320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Final MP4, storyboard, asset/license/consent register and production report.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6190488" y="4178808"/>
            <a:ext cx="5257800" cy="1325880"/>
          </a:xfrm>
          <a:prstGeom prst="roundRect">
            <a:avLst>
              <a:gd name="adj" fmla="val 11724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190488" y="4178808"/>
            <a:ext cx="77724" cy="1325880"/>
          </a:xfrm>
          <a:prstGeom prst="rect">
            <a:avLst/>
          </a:prstGeom>
          <a:solidFill>
            <a:srgbClr val="F2B85D"/>
          </a:solidFill>
          <a:ln w="12700">
            <a:solidFill>
              <a:srgbClr val="F2B85D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446520" y="4389120"/>
            <a:ext cx="48371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TAKE-HOME ASSIGNMENT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6455664" y="4846320"/>
            <a:ext cx="47640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Submit final portfolio package with revision notes by the instructor’s announced deadline.</a:t>
            </a:r>
            <a:endParaRPr lang="en-US" sz="1350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2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419088"/>
            <a:ext cx="11091672" cy="0"/>
          </a:xfrm>
          <a:prstGeom prst="line">
            <a:avLst/>
          </a:prstGeom>
          <a:noFill/>
          <a:ln w="1397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4" name="Text 2"/>
          <p:cNvSpPr/>
          <p:nvPr/>
        </p:nvSpPr>
        <p:spPr>
          <a:xfrm>
            <a:off x="566928" y="6510528"/>
            <a:ext cx="7315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 /   DIGITAL VIDEO PRODUCTION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01400" y="6501384"/>
            <a:ext cx="4023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72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25603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16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 8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694944"/>
            <a:ext cx="10927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Quick knowledge check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12648" y="1536192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Vote A/B/C before revealing the model answer in the instructor console.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1792" y="2212848"/>
            <a:ext cx="10899648" cy="0"/>
          </a:xfrm>
          <a:prstGeom prst="line">
            <a:avLst/>
          </a:prstGeom>
          <a:noFill/>
          <a:ln w="1270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685800" y="2569464"/>
            <a:ext cx="5358384" cy="2487168"/>
          </a:xfrm>
          <a:prstGeom prst="roundRect">
            <a:avLst>
              <a:gd name="adj" fmla="val 5515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14400" y="2770632"/>
            <a:ext cx="490118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 Which best establishes a defendable creative choice?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941832" y="3520440"/>
            <a:ext cx="48006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3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A.  Explain its audience and message purpose</a:t>
            </a:r>
            <a:endParaRPr lang="en-US" sz="1330" dirty="0"/>
          </a:p>
        </p:txBody>
      </p:sp>
      <p:sp>
        <p:nvSpPr>
          <p:cNvPr id="13" name="Text 11"/>
          <p:cNvSpPr/>
          <p:nvPr/>
        </p:nvSpPr>
        <p:spPr>
          <a:xfrm>
            <a:off x="941832" y="3950208"/>
            <a:ext cx="48006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3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B.  Say the template was popular</a:t>
            </a:r>
            <a:endParaRPr lang="en-US" sz="1330" dirty="0"/>
          </a:p>
        </p:txBody>
      </p:sp>
      <p:sp>
        <p:nvSpPr>
          <p:cNvPr id="14" name="Text 12"/>
          <p:cNvSpPr/>
          <p:nvPr/>
        </p:nvSpPr>
        <p:spPr>
          <a:xfrm>
            <a:off x="941832" y="4379976"/>
            <a:ext cx="48006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3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C.  Add every available effect</a:t>
            </a:r>
            <a:endParaRPr lang="en-US" sz="1330" dirty="0"/>
          </a:p>
        </p:txBody>
      </p:sp>
      <p:sp>
        <p:nvSpPr>
          <p:cNvPr id="15" name="Shape 13"/>
          <p:cNvSpPr/>
          <p:nvPr/>
        </p:nvSpPr>
        <p:spPr>
          <a:xfrm>
            <a:off x="6300216" y="2569464"/>
            <a:ext cx="5358384" cy="2487168"/>
          </a:xfrm>
          <a:prstGeom prst="roundRect">
            <a:avLst>
              <a:gd name="adj" fmla="val 5515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28816" y="2770632"/>
            <a:ext cx="490118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 What should accompany third-party assets?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556248" y="3520440"/>
            <a:ext cx="48006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3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A.  Rights/credit record</a:t>
            </a:r>
            <a:endParaRPr lang="en-US" sz="1330" dirty="0"/>
          </a:p>
        </p:txBody>
      </p:sp>
      <p:sp>
        <p:nvSpPr>
          <p:cNvPr id="18" name="Text 16"/>
          <p:cNvSpPr/>
          <p:nvPr/>
        </p:nvSpPr>
        <p:spPr>
          <a:xfrm>
            <a:off x="6556248" y="3950208"/>
            <a:ext cx="48006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3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B.  Unrelated screenshots</a:t>
            </a:r>
            <a:endParaRPr lang="en-US" sz="1330" dirty="0"/>
          </a:p>
        </p:txBody>
      </p:sp>
      <p:sp>
        <p:nvSpPr>
          <p:cNvPr id="19" name="Text 17"/>
          <p:cNvSpPr/>
          <p:nvPr/>
        </p:nvSpPr>
        <p:spPr>
          <a:xfrm>
            <a:off x="6556248" y="4379976"/>
            <a:ext cx="48006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30" dirty="0">
                <a:solidFill>
                  <a:srgbClr val="1729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C.  Device serial number</a:t>
            </a:r>
            <a:endParaRPr lang="en-US" sz="1330" dirty="0"/>
          </a:p>
        </p:txBody>
      </p:sp>
      <p:sp>
        <p:nvSpPr>
          <p:cNvPr id="20" name="Text 18"/>
          <p:cNvSpPr/>
          <p:nvPr/>
        </p:nvSpPr>
        <p:spPr>
          <a:xfrm>
            <a:off x="832104" y="5660136"/>
            <a:ext cx="10424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Instructor: open the HTML console to record answers and show feedback.</a:t>
            </a:r>
            <a:endParaRPr lang="en-US" sz="1400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3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01E39"/>
          </a:solidFill>
          <a:ln w="12700">
            <a:solidFill>
              <a:srgbClr val="101E39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419088"/>
            <a:ext cx="11091672" cy="0"/>
          </a:xfrm>
          <a:prstGeom prst="line">
            <a:avLst/>
          </a:prstGeom>
          <a:noFill/>
          <a:ln w="1397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4" name="Text 2"/>
          <p:cNvSpPr/>
          <p:nvPr/>
        </p:nvSpPr>
        <p:spPr>
          <a:xfrm>
            <a:off x="566928" y="6510528"/>
            <a:ext cx="73152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VERITAS UNIVERSITY   /   DIGITAL VIDEO PRODUCTION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01400" y="6501384"/>
            <a:ext cx="4023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73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94360" y="256032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167D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REFERENCE MATERIAL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" y="694944"/>
            <a:ext cx="10927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Official Microsoft learning resources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12648" y="1536192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71809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Feature descriptions and availability were checked against current Microsoft guidance.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1792" y="2212848"/>
            <a:ext cx="10899648" cy="0"/>
          </a:xfrm>
          <a:prstGeom prst="line">
            <a:avLst/>
          </a:prstGeom>
          <a:noFill/>
          <a:ln w="12700">
            <a:solidFill>
              <a:srgbClr val="D9E4F0"/>
            </a:solidFill>
            <a:prstDash val="solid"/>
            <a:headEnd type="none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749808" y="2423160"/>
            <a:ext cx="10753344" cy="64008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69264" y="2551176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Editing basics</a:t>
            </a:r>
            <a:endParaRPr lang="en-US" sz="1500" dirty="0"/>
          </a:p>
        </p:txBody>
      </p:sp>
      <p:sp>
        <p:nvSpPr>
          <p:cNvPr id="12" name="Text 10">
            <a:hlinkClick r:id="rId1" tooltip=""/>
          </p:cNvPr>
          <p:cNvSpPr/>
          <p:nvPr/>
        </p:nvSpPr>
        <p:spPr>
          <a:xfrm>
            <a:off x="3218688" y="2560320"/>
            <a:ext cx="7955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u="sng" dirty="0">
                <a:solidFill>
                  <a:srgbClr val="147AA8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https://support.microsoft.com/en-us/clipchamp/how-to-edit-a-video-in-clipchamp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749808" y="3209544"/>
            <a:ext cx="10753344" cy="64008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69264" y="333756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Work/school access</a:t>
            </a:r>
            <a:endParaRPr lang="en-US" sz="1500" dirty="0"/>
          </a:p>
        </p:txBody>
      </p:sp>
      <p:sp>
        <p:nvSpPr>
          <p:cNvPr id="15" name="Text 13">
            <a:hlinkClick r:id="rId2" tooltip=""/>
          </p:cNvPr>
          <p:cNvSpPr/>
          <p:nvPr/>
        </p:nvSpPr>
        <p:spPr>
          <a:xfrm>
            <a:off x="3218688" y="3346704"/>
            <a:ext cx="7955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u="sng" dirty="0">
                <a:solidFill>
                  <a:srgbClr val="147AA8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https://support.microsoft.com/en-us/clipchamp/how-to-access-microsoft-clipchamp-with-your-work-or-school-account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749808" y="3995928"/>
            <a:ext cx="10753344" cy="64008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69264" y="4123944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Screen recording</a:t>
            </a:r>
            <a:endParaRPr lang="en-US" sz="1500" dirty="0"/>
          </a:p>
        </p:txBody>
      </p:sp>
      <p:sp>
        <p:nvSpPr>
          <p:cNvPr id="18" name="Text 16">
            <a:hlinkClick r:id="rId3" tooltip=""/>
          </p:cNvPr>
          <p:cNvSpPr/>
          <p:nvPr/>
        </p:nvSpPr>
        <p:spPr>
          <a:xfrm>
            <a:off x="3218688" y="4133088"/>
            <a:ext cx="7955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u="sng" dirty="0">
                <a:solidFill>
                  <a:srgbClr val="147AA8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https://support.microsoft.com/en-us/clipchamp/how-to-make-a-screen-recording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749808" y="4782312"/>
            <a:ext cx="10753344" cy="64008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2700">
            <a:solidFill>
              <a:srgbClr val="D9E4F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69264" y="4910328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01E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Timeline controls</a:t>
            </a:r>
            <a:endParaRPr lang="en-US" sz="1500" dirty="0"/>
          </a:p>
        </p:txBody>
      </p:sp>
      <p:sp>
        <p:nvSpPr>
          <p:cNvPr id="21" name="Text 19">
            <a:hlinkClick r:id="rId4" tooltip=""/>
          </p:cNvPr>
          <p:cNvSpPr/>
          <p:nvPr/>
        </p:nvSpPr>
        <p:spPr>
          <a:xfrm>
            <a:off x="3218688" y="4919472"/>
            <a:ext cx="7955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u="sng" dirty="0">
                <a:solidFill>
                  <a:srgbClr val="147AA8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https://support.microsoft.com/en-au/clipchamp/how-to-work-with-the-timeline-in-clipchamp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73</Slides>
  <Notes>73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7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</vt:vector>
  </TitlesOfParts>
  <Company>Veritas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Clipchamp | 400-Level Eight-Week Practical Course</dc:title>
  <dc:subject>Microsoft Clipchamp undergraduate video editing</dc:subject>
  <dc:creator>Veritas University — Digital Skills Teaching Resource</dc:creator>
  <cp:lastModifiedBy>Veritas University — Digital Skills Teaching Resource</cp:lastModifiedBy>
  <cp:revision>1</cp:revision>
  <dcterms:created xsi:type="dcterms:W3CDTF">2026-10-15T12:20:11Z</dcterms:created>
  <dcterms:modified xsi:type="dcterms:W3CDTF">2026-10-15T12:20:11Z</dcterms:modified>
</cp:coreProperties>
</file>